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49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97" r:id="rId45"/>
    <p:sldId id="298" r:id="rId46"/>
    <p:sldId id="299" r:id="rId47"/>
    <p:sldId id="300" r:id="rId4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896" autoAdjust="0"/>
    <p:restoredTop sz="94660"/>
  </p:normalViewPr>
  <p:slideViewPr>
    <p:cSldViewPr snapToGrid="0">
      <p:cViewPr varScale="1">
        <p:scale>
          <a:sx n="78" d="100"/>
          <a:sy n="78" d="100"/>
        </p:scale>
        <p:origin x="126" y="7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3" Type="http://schemas.openxmlformats.org/officeDocument/2006/relationships/slideMaster" Target="slideMasters/slideMaster1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8" Type="http://schemas.openxmlformats.org/officeDocument/2006/relationships/slide" Target="slides/slide5.xml"/><Relationship Id="rId5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089D1E-621E-4DA0-8EB5-CE5BF0DA886B}" type="datetimeFigureOut">
              <a:rPr lang="en-GB" smtClean="0"/>
              <a:t>11/11/2019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EDBDE2-991E-4EB8-9B12-99BE8B230E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092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EDBDE2-991E-4EB8-9B12-99BE8B230ED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07095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EDBDE2-991E-4EB8-9B12-99BE8B230EDF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28399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EDBDE2-991E-4EB8-9B12-99BE8B230EDF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31198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EDBDE2-991E-4EB8-9B12-99BE8B230EDF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15606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EDBDE2-991E-4EB8-9B12-99BE8B230EDF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56480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EDBDE2-991E-4EB8-9B12-99BE8B230EDF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283697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EDBDE2-991E-4EB8-9B12-99BE8B230EDF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022315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EDBDE2-991E-4EB8-9B12-99BE8B230EDF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259239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EDBDE2-991E-4EB8-9B12-99BE8B230EDF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303380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EDBDE2-991E-4EB8-9B12-99BE8B230EDF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436304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EDBDE2-991E-4EB8-9B12-99BE8B230EDF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25486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EDBDE2-991E-4EB8-9B12-99BE8B230ED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538574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EDBDE2-991E-4EB8-9B12-99BE8B230EDF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575899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EDBDE2-991E-4EB8-9B12-99BE8B230EDF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404958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EDBDE2-991E-4EB8-9B12-99BE8B230EDF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367809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EDBDE2-991E-4EB8-9B12-99BE8B230EDF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08419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EDBDE2-991E-4EB8-9B12-99BE8B230EDF}" type="slidenum">
              <a:rPr lang="en-GB" smtClean="0"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32326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EDBDE2-991E-4EB8-9B12-99BE8B230EDF}" type="slidenum">
              <a:rPr lang="en-GB" smtClean="0"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508032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EDBDE2-991E-4EB8-9B12-99BE8B230EDF}" type="slidenum">
              <a:rPr lang="en-GB" smtClean="0"/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897142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EDBDE2-991E-4EB8-9B12-99BE8B230EDF}" type="slidenum">
              <a:rPr lang="en-GB" smtClean="0"/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746510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EDBDE2-991E-4EB8-9B12-99BE8B230EDF}" type="slidenum">
              <a:rPr lang="en-GB" smtClean="0"/>
              <a:t>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299038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EDBDE2-991E-4EB8-9B12-99BE8B230EDF}" type="slidenum">
              <a:rPr lang="en-GB" smtClean="0"/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44677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EDBDE2-991E-4EB8-9B12-99BE8B230ED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918331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EDBDE2-991E-4EB8-9B12-99BE8B230EDF}" type="slidenum">
              <a:rPr lang="en-GB" smtClean="0"/>
              <a:t>31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229866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EDBDE2-991E-4EB8-9B12-99BE8B230EDF}" type="slidenum">
              <a:rPr lang="en-GB" smtClean="0"/>
              <a:t>32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25521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EDBDE2-991E-4EB8-9B12-99BE8B230EDF}" type="slidenum">
              <a:rPr lang="en-GB" smtClean="0"/>
              <a:t>33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13061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EDBDE2-991E-4EB8-9B12-99BE8B230EDF}" type="slidenum">
              <a:rPr lang="en-GB" smtClean="0"/>
              <a:t>34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799375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EDBDE2-991E-4EB8-9B12-99BE8B230EDF}" type="slidenum">
              <a:rPr lang="en-GB" smtClean="0"/>
              <a:t>35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104252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EDBDE2-991E-4EB8-9B12-99BE8B230EDF}" type="slidenum">
              <a:rPr lang="en-GB" smtClean="0"/>
              <a:t>36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147278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EDBDE2-991E-4EB8-9B12-99BE8B230EDF}" type="slidenum">
              <a:rPr lang="en-GB" smtClean="0"/>
              <a:t>37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261591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EDBDE2-991E-4EB8-9B12-99BE8B230EDF}" type="slidenum">
              <a:rPr lang="en-GB" smtClean="0"/>
              <a:t>38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02820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EDBDE2-991E-4EB8-9B12-99BE8B230EDF}" type="slidenum">
              <a:rPr lang="en-GB" smtClean="0"/>
              <a:t>39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9731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EDBDE2-991E-4EB8-9B12-99BE8B230EDF}" type="slidenum">
              <a:rPr lang="en-GB" smtClean="0"/>
              <a:t>40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90213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EDBDE2-991E-4EB8-9B12-99BE8B230ED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247213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EDBDE2-991E-4EB8-9B12-99BE8B230EDF}" type="slidenum">
              <a:rPr lang="en-GB" smtClean="0"/>
              <a:t>41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588301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EDBDE2-991E-4EB8-9B12-99BE8B230EDF}" type="slidenum">
              <a:rPr lang="en-GB" smtClean="0"/>
              <a:t>42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5125852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EDBDE2-991E-4EB8-9B12-99BE8B230EDF}" type="slidenum">
              <a:rPr lang="en-GB" smtClean="0"/>
              <a:t>43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3845542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EDBDE2-991E-4EB8-9B12-99BE8B230EDF}" type="slidenum">
              <a:rPr lang="en-GB" smtClean="0"/>
              <a:t>44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471512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EDBDE2-991E-4EB8-9B12-99BE8B230EDF}" type="slidenum">
              <a:rPr lang="en-GB" smtClean="0"/>
              <a:t>45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03533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EDBDE2-991E-4EB8-9B12-99BE8B230EDF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97751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EDBDE2-991E-4EB8-9B12-99BE8B230EDF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1869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EDBDE2-991E-4EB8-9B12-99BE8B230EDF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0196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EDBDE2-991E-4EB8-9B12-99BE8B230EDF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30213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EDBDE2-991E-4EB8-9B12-99BE8B230EDF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72698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C7A2E-B2E6-4AE0-A405-040500A69F99}" type="datetime1">
              <a:rPr lang="en-GB" smtClean="0"/>
              <a:t>11/11/2019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6542B-49B2-4786-A503-7A63BB3CA1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6908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10470-8A2B-4210-8352-E973622D75A8}" type="datetime1">
              <a:rPr lang="en-GB" smtClean="0"/>
              <a:t>11/11/2019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6542B-49B2-4786-A503-7A63BB3CA1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2107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57F7B-AE8F-4599-8701-639F5405DDAA}" type="datetime1">
              <a:rPr lang="en-GB" smtClean="0"/>
              <a:t>11/11/2019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6542B-49B2-4786-A503-7A63BB3CA1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4186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4D046-377E-4813-AFAC-D80A76428EB6}" type="datetime1">
              <a:rPr lang="en-GB" smtClean="0"/>
              <a:t>11/11/2019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6542B-49B2-4786-A503-7A63BB3CA1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3975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3F039-EAA3-443C-A806-709714256E0D}" type="datetime1">
              <a:rPr lang="en-GB" smtClean="0"/>
              <a:t>11/11/2019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6542B-49B2-4786-A503-7A63BB3CA1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7292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7689B-5341-40CF-AD83-7883EB7512F3}" type="datetime1">
              <a:rPr lang="en-GB" smtClean="0"/>
              <a:t>11/11/2019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6542B-49B2-4786-A503-7A63BB3CA1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250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022AB-F286-4269-81C3-FD5763FC1169}" type="datetime1">
              <a:rPr lang="en-GB" smtClean="0"/>
              <a:t>11/11/2019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6542B-49B2-4786-A503-7A63BB3CA1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6811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A0638-5FA8-4CD6-B15F-F79845B88A64}" type="datetime1">
              <a:rPr lang="en-GB" smtClean="0"/>
              <a:t>11/11/2019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6542B-49B2-4786-A503-7A63BB3CA1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8614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CE586-072E-44B6-BAB6-CE2374C67B06}" type="datetime1">
              <a:rPr lang="en-GB" smtClean="0"/>
              <a:t>11/11/2019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6542B-49B2-4786-A503-7A63BB3CA1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0225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71164-A9BF-4E5F-93E9-0AF67D7BB014}" type="datetime1">
              <a:rPr lang="en-GB" smtClean="0"/>
              <a:t>11/11/2019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6542B-49B2-4786-A503-7A63BB3CA1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666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572D4-A19B-4329-87CB-12D8ED117AFE}" type="datetime1">
              <a:rPr lang="en-GB" smtClean="0"/>
              <a:t>11/11/2019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6542B-49B2-4786-A503-7A63BB3CA1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7494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947A94-08EE-4F59-882E-DEDF6C354584}" type="datetime1">
              <a:rPr lang="en-GB" smtClean="0"/>
              <a:t>11/11/2019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C6542B-49B2-4786-A503-7A63BB3CA1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9710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4.xml"/><Relationship Id="rId13" Type="http://schemas.openxmlformats.org/officeDocument/2006/relationships/slide" Target="slide24.xml"/><Relationship Id="rId18" Type="http://schemas.openxmlformats.org/officeDocument/2006/relationships/slide" Target="slide34.xml"/><Relationship Id="rId3" Type="http://schemas.openxmlformats.org/officeDocument/2006/relationships/slide" Target="slide4.xml"/><Relationship Id="rId21" Type="http://schemas.openxmlformats.org/officeDocument/2006/relationships/slide" Target="slide40.xml"/><Relationship Id="rId7" Type="http://schemas.openxmlformats.org/officeDocument/2006/relationships/slide" Target="slide12.xml"/><Relationship Id="rId12" Type="http://schemas.openxmlformats.org/officeDocument/2006/relationships/slide" Target="slide22.xml"/><Relationship Id="rId17" Type="http://schemas.openxmlformats.org/officeDocument/2006/relationships/slide" Target="slide32.xml"/><Relationship Id="rId2" Type="http://schemas.openxmlformats.org/officeDocument/2006/relationships/slide" Target="slide2.xml"/><Relationship Id="rId16" Type="http://schemas.openxmlformats.org/officeDocument/2006/relationships/slide" Target="slide30.xml"/><Relationship Id="rId20" Type="http://schemas.openxmlformats.org/officeDocument/2006/relationships/slide" Target="slide38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0.xml"/><Relationship Id="rId11" Type="http://schemas.openxmlformats.org/officeDocument/2006/relationships/slide" Target="slide20.xml"/><Relationship Id="rId5" Type="http://schemas.openxmlformats.org/officeDocument/2006/relationships/slide" Target="slide8.xml"/><Relationship Id="rId15" Type="http://schemas.openxmlformats.org/officeDocument/2006/relationships/slide" Target="slide28.xml"/><Relationship Id="rId23" Type="http://schemas.openxmlformats.org/officeDocument/2006/relationships/slide" Target="slide44.xml"/><Relationship Id="rId10" Type="http://schemas.openxmlformats.org/officeDocument/2006/relationships/slide" Target="slide18.xml"/><Relationship Id="rId19" Type="http://schemas.openxmlformats.org/officeDocument/2006/relationships/slide" Target="slide36.xml"/><Relationship Id="rId4" Type="http://schemas.openxmlformats.org/officeDocument/2006/relationships/slide" Target="slide6.xml"/><Relationship Id="rId9" Type="http://schemas.openxmlformats.org/officeDocument/2006/relationships/slide" Target="slide16.xml"/><Relationship Id="rId14" Type="http://schemas.openxmlformats.org/officeDocument/2006/relationships/slide" Target="slide26.xml"/><Relationship Id="rId22" Type="http://schemas.openxmlformats.org/officeDocument/2006/relationships/slide" Target="slide4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slide" Target="slide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slide" Target="slid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slide" Target="slide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slide" Target="slid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slide" Target="slide15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slide" Target="slide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5" Type="http://schemas.openxmlformats.org/officeDocument/2006/relationships/slide" Target="slide17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5" Type="http://schemas.openxmlformats.org/officeDocument/2006/relationships/slide" Target="slide16.xml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slide" Target="slide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slide" Target="slide2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5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Relationship Id="rId4" Type="http://schemas.openxmlformats.org/officeDocument/2006/relationships/slide" Target="slide2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Relationship Id="rId4" Type="http://schemas.openxmlformats.org/officeDocument/2006/relationships/slide" Target="slide2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Relationship Id="rId4" Type="http://schemas.openxmlformats.org/officeDocument/2006/relationships/slide" Target="slide29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Relationship Id="rId4" Type="http://schemas.openxmlformats.org/officeDocument/2006/relationships/slide" Target="slide2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slide" Target="slide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Relationship Id="rId4" Type="http://schemas.openxmlformats.org/officeDocument/2006/relationships/slide" Target="slide3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Relationship Id="rId4" Type="http://schemas.openxmlformats.org/officeDocument/2006/relationships/slide" Target="slide30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32.xm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34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37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36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39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38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slide" Target="slide5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1.xml"/><Relationship Id="rId1" Type="http://schemas.openxmlformats.org/officeDocument/2006/relationships/customXml" Target="../../customXml/item1.xml"/><Relationship Id="rId5" Type="http://schemas.openxmlformats.org/officeDocument/2006/relationships/image" Target="../media/image2.gif"/><Relationship Id="rId4" Type="http://schemas.openxmlformats.org/officeDocument/2006/relationships/slide" Target="slide4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40.xm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notesSlide" Target="../notesSlides/notesSlide41.xml"/><Relationship Id="rId7" Type="http://schemas.openxmlformats.org/officeDocument/2006/relationships/image" Target="../media/image14.png"/><Relationship Id="rId2" Type="http://schemas.openxmlformats.org/officeDocument/2006/relationships/slideLayout" Target="../slideLayouts/slideLayout1.xml"/><Relationship Id="rId1" Type="http://schemas.openxmlformats.org/officeDocument/2006/relationships/customXml" Target="../../customXml/item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slide" Target="slide4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42.xml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slide" Target="slide44.xml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slide" Target="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slide" Target="slide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slide" Target="sl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slide" Target="slide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slide" Target="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2700"/>
            <a:ext cx="5207000" cy="546100"/>
          </a:xfrm>
        </p:spPr>
        <p:txBody>
          <a:bodyPr>
            <a:normAutofit fontScale="90000"/>
          </a:bodyPr>
          <a:lstStyle/>
          <a:p>
            <a:pPr algn="l"/>
            <a:r>
              <a:rPr lang="en-GB" sz="3600" dirty="0" smtClean="0"/>
              <a:t>N5 Apps Starters</a:t>
            </a:r>
            <a:endParaRPr lang="en-GB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80226" y="1128549"/>
            <a:ext cx="9952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rId2" action="ppaction://hlinksldjump"/>
              </a:rPr>
              <a:t>Starter 1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75028" y="1527102"/>
            <a:ext cx="9952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rId3" action="ppaction://hlinksldjump"/>
              </a:rPr>
              <a:t>Starter </a:t>
            </a:r>
            <a:r>
              <a:rPr lang="en-GB" dirty="0">
                <a:hlinkClick r:id="rId3" action="ppaction://hlinksldjump"/>
              </a:rPr>
              <a:t>2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80226" y="1925655"/>
            <a:ext cx="9952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rId4" action="ppaction://hlinksldjump"/>
              </a:rPr>
              <a:t>Starter 3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70485" y="2324208"/>
            <a:ext cx="9952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rId5" action="ppaction://hlinksldjump"/>
              </a:rPr>
              <a:t>Starter 4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70485" y="2680070"/>
            <a:ext cx="9952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rId6" action="ppaction://hlinksldjump"/>
              </a:rPr>
              <a:t>Starter 5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81129" y="3049402"/>
            <a:ext cx="9952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rId7" action="ppaction://hlinksldjump"/>
              </a:rPr>
              <a:t>Starter 6</a:t>
            </a:r>
            <a:endParaRPr lang="en-GB" dirty="0"/>
          </a:p>
        </p:txBody>
      </p:sp>
      <p:sp>
        <p:nvSpPr>
          <p:cNvPr id="14" name="TextBox 13">
            <a:hlinkClick r:id="rId8" action="ppaction://hlinksldjump"/>
          </p:cNvPr>
          <p:cNvSpPr txBox="1"/>
          <p:nvPr/>
        </p:nvSpPr>
        <p:spPr>
          <a:xfrm>
            <a:off x="91773" y="3418734"/>
            <a:ext cx="9952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rId8" action="ppaction://hlinksldjump"/>
              </a:rPr>
              <a:t>Starter 7</a:t>
            </a:r>
            <a:endParaRPr lang="en-GB" dirty="0"/>
          </a:p>
        </p:txBody>
      </p:sp>
      <p:sp>
        <p:nvSpPr>
          <p:cNvPr id="15" name="TextBox 14">
            <a:hlinkClick r:id="rId8" action="ppaction://hlinksldjump"/>
          </p:cNvPr>
          <p:cNvSpPr txBox="1"/>
          <p:nvPr/>
        </p:nvSpPr>
        <p:spPr>
          <a:xfrm>
            <a:off x="82694" y="3803817"/>
            <a:ext cx="9952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rId9" action="ppaction://hlinksldjump"/>
              </a:rPr>
              <a:t>Starter 8</a:t>
            </a:r>
            <a:endParaRPr lang="en-GB" dirty="0"/>
          </a:p>
        </p:txBody>
      </p:sp>
      <p:sp>
        <p:nvSpPr>
          <p:cNvPr id="16" name="TextBox 15">
            <a:hlinkClick r:id="rId8" action="ppaction://hlinksldjump"/>
          </p:cNvPr>
          <p:cNvSpPr txBox="1"/>
          <p:nvPr/>
        </p:nvSpPr>
        <p:spPr>
          <a:xfrm>
            <a:off x="111286" y="4221451"/>
            <a:ext cx="9952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rId10" action="ppaction://hlinksldjump"/>
              </a:rPr>
              <a:t>Starter </a:t>
            </a:r>
            <a:r>
              <a:rPr lang="en-GB" dirty="0">
                <a:hlinkClick r:id="rId10" action="ppaction://hlinksldjump"/>
              </a:rPr>
              <a:t>9</a:t>
            </a:r>
            <a:endParaRPr lang="en-GB" dirty="0"/>
          </a:p>
        </p:txBody>
      </p:sp>
      <p:sp>
        <p:nvSpPr>
          <p:cNvPr id="17" name="TextBox 16">
            <a:hlinkClick r:id="rId8" action="ppaction://hlinksldjump"/>
          </p:cNvPr>
          <p:cNvSpPr txBox="1"/>
          <p:nvPr/>
        </p:nvSpPr>
        <p:spPr>
          <a:xfrm>
            <a:off x="52776" y="4646563"/>
            <a:ext cx="111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rId11" action="ppaction://hlinksldjump"/>
              </a:rPr>
              <a:t>Starter 10</a:t>
            </a:r>
            <a:endParaRPr lang="en-GB" dirty="0"/>
          </a:p>
        </p:txBody>
      </p:sp>
      <p:sp>
        <p:nvSpPr>
          <p:cNvPr id="18" name="TextBox 17">
            <a:hlinkClick r:id="rId12" action="ppaction://hlinksldjump"/>
          </p:cNvPr>
          <p:cNvSpPr txBox="1"/>
          <p:nvPr/>
        </p:nvSpPr>
        <p:spPr>
          <a:xfrm>
            <a:off x="1272780" y="1128549"/>
            <a:ext cx="111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rId12" action="ppaction://hlinksldjump"/>
              </a:rPr>
              <a:t>Starter 11</a:t>
            </a:r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1277437" y="1529331"/>
            <a:ext cx="111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rId13" action="ppaction://hlinksldjump"/>
              </a:rPr>
              <a:t>Starter 12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1301619" y="1954876"/>
            <a:ext cx="111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rId14" action="ppaction://hlinksldjump"/>
              </a:rPr>
              <a:t>Starter 13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1272780" y="2357887"/>
            <a:ext cx="111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rId15" action="ppaction://hlinksldjump"/>
              </a:rPr>
              <a:t>Starter 14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1249522" y="2715589"/>
            <a:ext cx="111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rId16" action="ppaction://hlinksldjump"/>
              </a:rPr>
              <a:t>Starter 15</a:t>
            </a:r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1261151" y="3044490"/>
            <a:ext cx="111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rId17" action="ppaction://hlinksldjump"/>
              </a:rPr>
              <a:t>Starter 16</a:t>
            </a:r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1249522" y="3431091"/>
            <a:ext cx="111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rId18" action="ppaction://hlinksldjump"/>
              </a:rPr>
              <a:t>Starter 17</a:t>
            </a:r>
            <a:endParaRPr lang="en-GB" dirty="0"/>
          </a:p>
        </p:txBody>
      </p:sp>
      <p:sp>
        <p:nvSpPr>
          <p:cNvPr id="27" name="TextBox 26"/>
          <p:cNvSpPr txBox="1"/>
          <p:nvPr/>
        </p:nvSpPr>
        <p:spPr>
          <a:xfrm>
            <a:off x="1249522" y="3800423"/>
            <a:ext cx="111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rId19" action="ppaction://hlinksldjump"/>
              </a:rPr>
              <a:t>Starter 18</a:t>
            </a:r>
            <a:endParaRPr lang="en-GB" dirty="0"/>
          </a:p>
        </p:txBody>
      </p:sp>
      <p:sp>
        <p:nvSpPr>
          <p:cNvPr id="28" name="TextBox 27"/>
          <p:cNvSpPr txBox="1"/>
          <p:nvPr/>
        </p:nvSpPr>
        <p:spPr>
          <a:xfrm>
            <a:off x="1249522" y="4228672"/>
            <a:ext cx="111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rId20" action="ppaction://hlinksldjump"/>
              </a:rPr>
              <a:t>Starter 19</a:t>
            </a:r>
            <a:endParaRPr lang="en-GB" dirty="0"/>
          </a:p>
        </p:txBody>
      </p:sp>
      <p:sp>
        <p:nvSpPr>
          <p:cNvPr id="29" name="TextBox 28"/>
          <p:cNvSpPr txBox="1"/>
          <p:nvPr/>
        </p:nvSpPr>
        <p:spPr>
          <a:xfrm>
            <a:off x="1301619" y="4646563"/>
            <a:ext cx="111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rId21" action="ppaction://hlinksldjump"/>
              </a:rPr>
              <a:t>Starter 20</a:t>
            </a:r>
            <a:endParaRPr lang="en-GB" dirty="0"/>
          </a:p>
        </p:txBody>
      </p:sp>
      <p:sp>
        <p:nvSpPr>
          <p:cNvPr id="30" name="TextBox 29"/>
          <p:cNvSpPr txBox="1"/>
          <p:nvPr/>
        </p:nvSpPr>
        <p:spPr>
          <a:xfrm>
            <a:off x="2582354" y="1157770"/>
            <a:ext cx="111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rId22" action="ppaction://hlinksldjump"/>
              </a:rPr>
              <a:t>Starter 21</a:t>
            </a:r>
            <a:endParaRPr lang="en-GB" dirty="0" smtClean="0"/>
          </a:p>
        </p:txBody>
      </p:sp>
      <p:sp>
        <p:nvSpPr>
          <p:cNvPr id="31" name="TextBox 30"/>
          <p:cNvSpPr txBox="1"/>
          <p:nvPr/>
        </p:nvSpPr>
        <p:spPr>
          <a:xfrm>
            <a:off x="2582354" y="1502979"/>
            <a:ext cx="111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rId23" action="ppaction://hlinksldjump"/>
              </a:rPr>
              <a:t>Starter 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7693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68600" y="0"/>
            <a:ext cx="5207000" cy="546100"/>
          </a:xfrm>
        </p:spPr>
        <p:txBody>
          <a:bodyPr>
            <a:normAutofit fontScale="90000"/>
          </a:bodyPr>
          <a:lstStyle/>
          <a:p>
            <a:r>
              <a:rPr lang="en-GB" sz="3600" dirty="0" smtClean="0"/>
              <a:t>Starter 5</a:t>
            </a:r>
            <a:endParaRPr lang="en-GB" sz="3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28600" y="90487"/>
            <a:ext cx="2743200" cy="365125"/>
          </a:xfrm>
        </p:spPr>
        <p:txBody>
          <a:bodyPr/>
          <a:lstStyle/>
          <a:p>
            <a:fld id="{45C83799-A8BE-47FA-97FE-0EFEA12F99E7}" type="datetime1">
              <a:rPr lang="en-GB" sz="2000" b="1" smtClean="0">
                <a:solidFill>
                  <a:srgbClr val="FF0000"/>
                </a:solidFill>
              </a:rPr>
              <a:t>11/11/2019</a:t>
            </a:fld>
            <a:endParaRPr lang="en-GB" b="1" dirty="0">
              <a:solidFill>
                <a:srgbClr val="FF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33000" y="90487"/>
            <a:ext cx="1676400" cy="16764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757058"/>
            <a:ext cx="120142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Q1. It costs £3.99 for a magazine, what is the cost of 8 magazines?</a:t>
            </a:r>
          </a:p>
          <a:p>
            <a:endParaRPr lang="en-GB" sz="2800" dirty="0"/>
          </a:p>
          <a:p>
            <a:r>
              <a:rPr lang="en-GB" sz="2800" dirty="0" smtClean="0"/>
              <a:t>Q2 Round 0.6755 to three significant figures</a:t>
            </a:r>
          </a:p>
          <a:p>
            <a:endParaRPr lang="en-GB" sz="2800" dirty="0" smtClean="0"/>
          </a:p>
          <a:p>
            <a:r>
              <a:rPr lang="en-GB" sz="2800" dirty="0" smtClean="0"/>
              <a:t>Q3. Simplify the ratio 130 : 75</a:t>
            </a:r>
          </a:p>
          <a:p>
            <a:endParaRPr lang="en-GB" sz="2800" dirty="0" smtClean="0"/>
          </a:p>
          <a:p>
            <a:r>
              <a:rPr lang="en-GB" sz="2800" dirty="0" smtClean="0"/>
              <a:t>Q4. A 10kg bag of flour costs £3.80, what is the cost of a 3kg bag?</a:t>
            </a:r>
            <a:endParaRPr lang="en-GB" sz="2800" dirty="0"/>
          </a:p>
          <a:p>
            <a:endParaRPr lang="en-GB" sz="2800" dirty="0"/>
          </a:p>
          <a:p>
            <a:r>
              <a:rPr lang="en-GB" sz="2800" dirty="0" smtClean="0"/>
              <a:t>Q5. There is a ratio of red to black ties in a shop of 3:4. If there are 27 red ties, how many ties are there altogether?</a:t>
            </a:r>
            <a:endParaRPr lang="en-GB" sz="2800" dirty="0"/>
          </a:p>
          <a:p>
            <a:endParaRPr lang="en-GB" sz="2800" dirty="0"/>
          </a:p>
          <a:p>
            <a:r>
              <a:rPr lang="en-GB" sz="2800" dirty="0" smtClean="0"/>
              <a:t>Q6. What is 12% of £30000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399860" y="6348968"/>
            <a:ext cx="728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" action="ppaction://hlinkshowjump?jump=firstslide"/>
              </a:rPr>
              <a:t>home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10208985" y="6348968"/>
            <a:ext cx="950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rId4" action="ppaction://hlinksldjump"/>
              </a:rPr>
              <a:t>answers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453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4600" y="90487"/>
            <a:ext cx="5207000" cy="546100"/>
          </a:xfrm>
        </p:spPr>
        <p:txBody>
          <a:bodyPr>
            <a:normAutofit fontScale="90000"/>
          </a:bodyPr>
          <a:lstStyle/>
          <a:p>
            <a:r>
              <a:rPr lang="en-GB" sz="3600" dirty="0" smtClean="0"/>
              <a:t>Starter 5 Answers</a:t>
            </a:r>
            <a:endParaRPr lang="en-GB" sz="3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28600" y="90487"/>
            <a:ext cx="2743200" cy="365125"/>
          </a:xfrm>
        </p:spPr>
        <p:txBody>
          <a:bodyPr/>
          <a:lstStyle/>
          <a:p>
            <a:fld id="{45C83799-A8BE-47FA-97FE-0EFEA12F99E7}" type="datetime1">
              <a:rPr lang="en-GB" sz="2000" b="1" smtClean="0">
                <a:solidFill>
                  <a:srgbClr val="FF0000"/>
                </a:solidFill>
              </a:rPr>
              <a:t>11/11/2019</a:t>
            </a:fld>
            <a:endParaRPr lang="en-GB" b="1" dirty="0">
              <a:solidFill>
                <a:srgbClr val="FF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33000" y="90487"/>
            <a:ext cx="1676400" cy="16764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928687"/>
            <a:ext cx="2012089" cy="5509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Q1. £31.92</a:t>
            </a:r>
          </a:p>
          <a:p>
            <a:endParaRPr lang="en-GB" sz="3200" dirty="0"/>
          </a:p>
          <a:p>
            <a:r>
              <a:rPr lang="en-GB" sz="3200" dirty="0" smtClean="0"/>
              <a:t>Q2. 0.676</a:t>
            </a:r>
          </a:p>
          <a:p>
            <a:endParaRPr lang="en-GB" sz="3200" dirty="0" smtClean="0"/>
          </a:p>
          <a:p>
            <a:r>
              <a:rPr lang="en-GB" sz="3200" dirty="0" smtClean="0"/>
              <a:t>Q3. 26:15</a:t>
            </a:r>
          </a:p>
          <a:p>
            <a:endParaRPr lang="en-GB" sz="3200" dirty="0" smtClean="0"/>
          </a:p>
          <a:p>
            <a:r>
              <a:rPr lang="en-GB" sz="3200" dirty="0" smtClean="0"/>
              <a:t>Q4. £1.14</a:t>
            </a:r>
          </a:p>
          <a:p>
            <a:endParaRPr lang="en-GB" sz="3200" dirty="0"/>
          </a:p>
          <a:p>
            <a:r>
              <a:rPr lang="en-GB" sz="3200" dirty="0" smtClean="0"/>
              <a:t>Q5.  63</a:t>
            </a:r>
          </a:p>
          <a:p>
            <a:endParaRPr lang="en-GB" sz="3200" dirty="0"/>
          </a:p>
          <a:p>
            <a:r>
              <a:rPr lang="en-GB" sz="3200" dirty="0" smtClean="0"/>
              <a:t>Q6. £6600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399860" y="6348968"/>
            <a:ext cx="728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" action="ppaction://hlinkshowjump?jump=firstslide"/>
              </a:rPr>
              <a:t>home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0134600" y="6348968"/>
            <a:ext cx="10942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rId4" action="ppaction://hlinksldjump"/>
              </a:rPr>
              <a:t>questions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9599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68600" y="0"/>
            <a:ext cx="5207000" cy="546100"/>
          </a:xfrm>
        </p:spPr>
        <p:txBody>
          <a:bodyPr>
            <a:normAutofit fontScale="90000"/>
          </a:bodyPr>
          <a:lstStyle/>
          <a:p>
            <a:r>
              <a:rPr lang="en-GB" sz="3600" dirty="0" smtClean="0"/>
              <a:t>Starter 6</a:t>
            </a:r>
            <a:endParaRPr lang="en-GB" sz="3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28600" y="90487"/>
            <a:ext cx="2743200" cy="365125"/>
          </a:xfrm>
        </p:spPr>
        <p:txBody>
          <a:bodyPr/>
          <a:lstStyle/>
          <a:p>
            <a:fld id="{45C83799-A8BE-47FA-97FE-0EFEA12F99E7}" type="datetime1">
              <a:rPr lang="en-GB" sz="2000" b="1" smtClean="0">
                <a:solidFill>
                  <a:srgbClr val="FF0000"/>
                </a:solidFill>
              </a:rPr>
              <a:t>11/11/2019</a:t>
            </a:fld>
            <a:endParaRPr lang="en-GB" b="1" dirty="0">
              <a:solidFill>
                <a:srgbClr val="FF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33000" y="90487"/>
            <a:ext cx="1676400" cy="16764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757058"/>
            <a:ext cx="120142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Q1. Round 39945 to two significant figures.</a:t>
            </a:r>
          </a:p>
          <a:p>
            <a:endParaRPr lang="en-GB" sz="2800" dirty="0"/>
          </a:p>
          <a:p>
            <a:r>
              <a:rPr lang="en-GB" sz="2800" dirty="0" smtClean="0"/>
              <a:t>Q2 If 3 </a:t>
            </a:r>
            <a:r>
              <a:rPr lang="en-GB" sz="2800" dirty="0" err="1" smtClean="0"/>
              <a:t>freddos</a:t>
            </a:r>
            <a:r>
              <a:rPr lang="en-GB" sz="2800" dirty="0" smtClean="0"/>
              <a:t> costs 75p, how much would 10 </a:t>
            </a:r>
            <a:r>
              <a:rPr lang="en-GB" sz="2800" dirty="0" err="1" smtClean="0"/>
              <a:t>freddos</a:t>
            </a:r>
            <a:r>
              <a:rPr lang="en-GB" sz="2800" dirty="0" smtClean="0"/>
              <a:t> cost?</a:t>
            </a:r>
          </a:p>
          <a:p>
            <a:endParaRPr lang="en-GB" sz="2800" dirty="0" smtClean="0"/>
          </a:p>
          <a:p>
            <a:r>
              <a:rPr lang="en-GB" sz="2800" dirty="0" smtClean="0"/>
              <a:t>Q3. What is 20% of 4800kg</a:t>
            </a:r>
          </a:p>
          <a:p>
            <a:endParaRPr lang="en-GB" sz="2800" dirty="0" smtClean="0"/>
          </a:p>
          <a:p>
            <a:r>
              <a:rPr lang="en-GB" sz="2800" dirty="0" smtClean="0"/>
              <a:t>Q4. What is 75% of 2000m</a:t>
            </a:r>
            <a:endParaRPr lang="en-GB" sz="2800" dirty="0"/>
          </a:p>
          <a:p>
            <a:endParaRPr lang="en-GB" sz="2800" dirty="0"/>
          </a:p>
          <a:p>
            <a:r>
              <a:rPr lang="en-GB" sz="2800" dirty="0" smtClean="0"/>
              <a:t>Q5. There is a ratio red to blue of 2:7. If there are 50 red, how many blue?</a:t>
            </a:r>
            <a:endParaRPr lang="en-GB" sz="2800" dirty="0"/>
          </a:p>
          <a:p>
            <a:endParaRPr lang="en-GB" sz="2800" dirty="0"/>
          </a:p>
          <a:p>
            <a:r>
              <a:rPr lang="en-GB" sz="2800" dirty="0" smtClean="0"/>
              <a:t>Q6. What is 45 out of 75 as a percentage?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399860" y="6348968"/>
            <a:ext cx="728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" action="ppaction://hlinkshowjump?jump=firstslide"/>
              </a:rPr>
              <a:t>home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10208985" y="6348968"/>
            <a:ext cx="950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rId4" action="ppaction://hlinksldjump"/>
              </a:rPr>
              <a:t>answers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7362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4600" y="90487"/>
            <a:ext cx="5207000" cy="546100"/>
          </a:xfrm>
        </p:spPr>
        <p:txBody>
          <a:bodyPr>
            <a:normAutofit fontScale="90000"/>
          </a:bodyPr>
          <a:lstStyle/>
          <a:p>
            <a:r>
              <a:rPr lang="en-GB" sz="3600" dirty="0" smtClean="0"/>
              <a:t>Starter 6 Answers</a:t>
            </a:r>
            <a:endParaRPr lang="en-GB" sz="3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28600" y="90487"/>
            <a:ext cx="2743200" cy="365125"/>
          </a:xfrm>
        </p:spPr>
        <p:txBody>
          <a:bodyPr/>
          <a:lstStyle/>
          <a:p>
            <a:fld id="{45C83799-A8BE-47FA-97FE-0EFEA12F99E7}" type="datetime1">
              <a:rPr lang="en-GB" sz="2000" b="1" smtClean="0">
                <a:solidFill>
                  <a:srgbClr val="FF0000"/>
                </a:solidFill>
              </a:rPr>
              <a:t>11/11/2019</a:t>
            </a:fld>
            <a:endParaRPr lang="en-GB" b="1" dirty="0">
              <a:solidFill>
                <a:srgbClr val="FF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33000" y="90487"/>
            <a:ext cx="1676400" cy="16764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928687"/>
            <a:ext cx="2028119" cy="5509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Q1. 40000</a:t>
            </a:r>
          </a:p>
          <a:p>
            <a:endParaRPr lang="en-GB" sz="3200" dirty="0"/>
          </a:p>
          <a:p>
            <a:r>
              <a:rPr lang="en-GB" sz="3200" dirty="0" smtClean="0"/>
              <a:t>Q2. £2.50</a:t>
            </a:r>
          </a:p>
          <a:p>
            <a:endParaRPr lang="en-GB" sz="3200" dirty="0" smtClean="0"/>
          </a:p>
          <a:p>
            <a:r>
              <a:rPr lang="en-GB" sz="3200" dirty="0" smtClean="0"/>
              <a:t>Q3. 960kg</a:t>
            </a:r>
          </a:p>
          <a:p>
            <a:endParaRPr lang="en-GB" sz="3200" dirty="0" smtClean="0"/>
          </a:p>
          <a:p>
            <a:r>
              <a:rPr lang="en-GB" sz="3200" dirty="0" smtClean="0"/>
              <a:t>Q4. 1500m</a:t>
            </a:r>
          </a:p>
          <a:p>
            <a:endParaRPr lang="en-GB" sz="3200" dirty="0"/>
          </a:p>
          <a:p>
            <a:r>
              <a:rPr lang="en-GB" sz="3200" dirty="0" smtClean="0"/>
              <a:t>Q5.  175</a:t>
            </a:r>
          </a:p>
          <a:p>
            <a:endParaRPr lang="en-GB" sz="3200" dirty="0"/>
          </a:p>
          <a:p>
            <a:r>
              <a:rPr lang="en-GB" sz="3200" dirty="0" smtClean="0"/>
              <a:t>Q6. 60%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399860" y="6348968"/>
            <a:ext cx="728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" action="ppaction://hlinkshowjump?jump=firstslide"/>
              </a:rPr>
              <a:t>home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0134600" y="6348968"/>
            <a:ext cx="10942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rId4" action="ppaction://hlinksldjump"/>
              </a:rPr>
              <a:t>questions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3518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68600" y="0"/>
            <a:ext cx="5207000" cy="546100"/>
          </a:xfrm>
        </p:spPr>
        <p:txBody>
          <a:bodyPr>
            <a:normAutofit fontScale="90000"/>
          </a:bodyPr>
          <a:lstStyle/>
          <a:p>
            <a:r>
              <a:rPr lang="en-GB" sz="3600" dirty="0" smtClean="0"/>
              <a:t>Starter 7</a:t>
            </a:r>
            <a:endParaRPr lang="en-GB" sz="3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28600" y="90487"/>
            <a:ext cx="2743200" cy="365125"/>
          </a:xfrm>
        </p:spPr>
        <p:txBody>
          <a:bodyPr/>
          <a:lstStyle/>
          <a:p>
            <a:fld id="{45C83799-A8BE-47FA-97FE-0EFEA12F99E7}" type="datetime1">
              <a:rPr lang="en-GB" sz="2000" b="1" smtClean="0">
                <a:solidFill>
                  <a:srgbClr val="FF0000"/>
                </a:solidFill>
              </a:rPr>
              <a:t>11/11/2019</a:t>
            </a:fld>
            <a:endParaRPr lang="en-GB" b="1" dirty="0">
              <a:solidFill>
                <a:srgbClr val="FF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33000" y="90487"/>
            <a:ext cx="1676400" cy="16764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0" y="757058"/>
                <a:ext cx="12014200" cy="54431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 smtClean="0"/>
                  <a:t>Q1. Round 17655 to the nearest thousand.</a:t>
                </a:r>
              </a:p>
              <a:p>
                <a:endParaRPr lang="en-GB" sz="2800" dirty="0"/>
              </a:p>
              <a:p>
                <a:r>
                  <a:rPr lang="en-GB" sz="2800" dirty="0" smtClean="0"/>
                  <a:t>Q2 If two pairs of head phones cost £48, what is the cost of 4 pairs?</a:t>
                </a:r>
              </a:p>
              <a:p>
                <a:endParaRPr lang="en-GB" sz="2800" dirty="0" smtClean="0"/>
              </a:p>
              <a:p>
                <a:r>
                  <a:rPr lang="en-GB" sz="2800" dirty="0" smtClean="0"/>
                  <a:t>Q3. What is 10% of 3000kg</a:t>
                </a:r>
              </a:p>
              <a:p>
                <a:endParaRPr lang="en-GB" sz="2800" dirty="0" smtClean="0"/>
              </a:p>
              <a:p>
                <a:r>
                  <a:rPr lang="en-GB" sz="2800" dirty="0" smtClean="0"/>
                  <a:t>Q4. What is 45% of 2000m</a:t>
                </a:r>
                <a:endParaRPr lang="en-GB" sz="2800" dirty="0"/>
              </a:p>
              <a:p>
                <a:endParaRPr lang="en-GB" sz="2800" dirty="0"/>
              </a:p>
              <a:p>
                <a:r>
                  <a:rPr lang="en-GB" sz="2800" dirty="0" smtClean="0"/>
                  <a:t>Q5. What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800" dirty="0" smtClean="0"/>
                  <a:t>of £3.80?</a:t>
                </a:r>
                <a:endParaRPr lang="en-GB" sz="2800" dirty="0"/>
              </a:p>
              <a:p>
                <a:endParaRPr lang="en-GB" sz="2800" dirty="0"/>
              </a:p>
              <a:p>
                <a:r>
                  <a:rPr lang="en-GB" sz="2800" dirty="0" smtClean="0"/>
                  <a:t>Q6. A house increases in price by 10% per year. If the house was worth £100,000 one year, how much did it cost 2 years later?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757058"/>
                <a:ext cx="12014200" cy="5443157"/>
              </a:xfrm>
              <a:prstGeom prst="rect">
                <a:avLst/>
              </a:prstGeom>
              <a:blipFill rotWithShape="0">
                <a:blip r:embed="rId4"/>
                <a:stretch>
                  <a:fillRect l="-1015" t="-1008" b="-22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11399860" y="6348968"/>
            <a:ext cx="728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" action="ppaction://hlinkshowjump?jump=firstslide"/>
              </a:rPr>
              <a:t>home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10208985" y="6348968"/>
            <a:ext cx="950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rId5" action="ppaction://hlinksldjump"/>
              </a:rPr>
              <a:t>answers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785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4600" y="90487"/>
            <a:ext cx="5207000" cy="546100"/>
          </a:xfrm>
        </p:spPr>
        <p:txBody>
          <a:bodyPr>
            <a:normAutofit fontScale="90000"/>
          </a:bodyPr>
          <a:lstStyle/>
          <a:p>
            <a:r>
              <a:rPr lang="en-GB" sz="3600" dirty="0" smtClean="0"/>
              <a:t>Starter 7 Answers</a:t>
            </a:r>
            <a:endParaRPr lang="en-GB" sz="3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28600" y="90487"/>
            <a:ext cx="2743200" cy="365125"/>
          </a:xfrm>
        </p:spPr>
        <p:txBody>
          <a:bodyPr/>
          <a:lstStyle/>
          <a:p>
            <a:fld id="{45C83799-A8BE-47FA-97FE-0EFEA12F99E7}" type="datetime1">
              <a:rPr lang="en-GB" sz="2000" b="1" smtClean="0">
                <a:solidFill>
                  <a:srgbClr val="FF0000"/>
                </a:solidFill>
              </a:rPr>
              <a:t>11/11/2019</a:t>
            </a:fld>
            <a:endParaRPr lang="en-GB" b="1" dirty="0">
              <a:solidFill>
                <a:srgbClr val="FF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33000" y="90487"/>
            <a:ext cx="1676400" cy="16764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928687"/>
            <a:ext cx="3074881" cy="5509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Q1. 18000</a:t>
            </a:r>
          </a:p>
          <a:p>
            <a:endParaRPr lang="en-GB" sz="3200" dirty="0"/>
          </a:p>
          <a:p>
            <a:r>
              <a:rPr lang="en-GB" sz="3200" dirty="0" smtClean="0"/>
              <a:t>Q2. £96</a:t>
            </a:r>
          </a:p>
          <a:p>
            <a:endParaRPr lang="en-GB" sz="3200" dirty="0" smtClean="0"/>
          </a:p>
          <a:p>
            <a:r>
              <a:rPr lang="en-GB" sz="3200" dirty="0" smtClean="0"/>
              <a:t>Q3. 300kg</a:t>
            </a:r>
          </a:p>
          <a:p>
            <a:endParaRPr lang="en-GB" sz="3200" dirty="0" smtClean="0"/>
          </a:p>
          <a:p>
            <a:r>
              <a:rPr lang="en-GB" sz="3200" dirty="0" smtClean="0"/>
              <a:t>Q4. 900m</a:t>
            </a:r>
          </a:p>
          <a:p>
            <a:endParaRPr lang="en-GB" sz="3200" dirty="0"/>
          </a:p>
          <a:p>
            <a:r>
              <a:rPr lang="en-GB" sz="3200" dirty="0" smtClean="0"/>
              <a:t>Q5.  £0.76 or 76p</a:t>
            </a:r>
          </a:p>
          <a:p>
            <a:endParaRPr lang="en-GB" sz="3200" dirty="0"/>
          </a:p>
          <a:p>
            <a:r>
              <a:rPr lang="en-GB" sz="3200" dirty="0" smtClean="0"/>
              <a:t>Q6. £121,000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399860" y="6348968"/>
            <a:ext cx="728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" action="ppaction://hlinkshowjump?jump=firstslide"/>
              </a:rPr>
              <a:t>home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0134600" y="6348968"/>
            <a:ext cx="10942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rId4" action="ppaction://hlinksldjump"/>
              </a:rPr>
              <a:t>questions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7964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68600" y="0"/>
            <a:ext cx="5207000" cy="546100"/>
          </a:xfrm>
        </p:spPr>
        <p:txBody>
          <a:bodyPr>
            <a:normAutofit fontScale="90000"/>
          </a:bodyPr>
          <a:lstStyle/>
          <a:p>
            <a:r>
              <a:rPr lang="en-GB" sz="3600" dirty="0" smtClean="0"/>
              <a:t>Starter 8</a:t>
            </a:r>
            <a:endParaRPr lang="en-GB" sz="3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28600" y="90487"/>
            <a:ext cx="2743200" cy="365125"/>
          </a:xfrm>
        </p:spPr>
        <p:txBody>
          <a:bodyPr/>
          <a:lstStyle/>
          <a:p>
            <a:fld id="{45C83799-A8BE-47FA-97FE-0EFEA12F99E7}" type="datetime1">
              <a:rPr lang="en-GB" sz="2000" b="1" smtClean="0">
                <a:solidFill>
                  <a:srgbClr val="FF0000"/>
                </a:solidFill>
              </a:rPr>
              <a:t>11/11/2019</a:t>
            </a:fld>
            <a:endParaRPr lang="en-GB" b="1" dirty="0">
              <a:solidFill>
                <a:srgbClr val="FF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33000" y="90487"/>
            <a:ext cx="1676400" cy="16764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0" y="757058"/>
                <a:ext cx="12014200" cy="50095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 smtClean="0"/>
                  <a:t>Q1. Round 220819 to the nearest hundred.</a:t>
                </a:r>
              </a:p>
              <a:p>
                <a:endParaRPr lang="en-GB" sz="2800" dirty="0"/>
              </a:p>
              <a:p>
                <a:r>
                  <a:rPr lang="en-GB" sz="2800" dirty="0" smtClean="0"/>
                  <a:t>Q2 If three pairs of head phones cost £66, what is the cost of five pairs?</a:t>
                </a:r>
              </a:p>
              <a:p>
                <a:endParaRPr lang="en-GB" sz="2800" dirty="0" smtClean="0"/>
              </a:p>
              <a:p>
                <a:r>
                  <a:rPr lang="en-GB" sz="2800" dirty="0" smtClean="0"/>
                  <a:t>Q3. What is 20% of 3000kg</a:t>
                </a:r>
              </a:p>
              <a:p>
                <a:endParaRPr lang="en-GB" sz="2800" dirty="0" smtClean="0"/>
              </a:p>
              <a:p>
                <a:r>
                  <a:rPr lang="en-GB" sz="2800" dirty="0" smtClean="0"/>
                  <a:t>Q4. What is 25% of 2000m</a:t>
                </a:r>
                <a:endParaRPr lang="en-GB" sz="2800" dirty="0"/>
              </a:p>
              <a:p>
                <a:endParaRPr lang="en-GB" sz="2800" dirty="0"/>
              </a:p>
              <a:p>
                <a:r>
                  <a:rPr lang="en-GB" sz="2800" dirty="0" smtClean="0"/>
                  <a:t>Q5. What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800" dirty="0" smtClean="0"/>
                  <a:t>of £3.80?</a:t>
                </a:r>
                <a:endParaRPr lang="en-GB" sz="2800" dirty="0"/>
              </a:p>
              <a:p>
                <a:endParaRPr lang="en-GB" sz="2800" dirty="0"/>
              </a:p>
              <a:p>
                <a:r>
                  <a:rPr lang="en-GB" sz="2800" dirty="0" smtClean="0"/>
                  <a:t>Q6. What is the probability of getting a 3 or a 4 on a dice when you roll it?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757058"/>
                <a:ext cx="12014200" cy="5009577"/>
              </a:xfrm>
              <a:prstGeom prst="rect">
                <a:avLst/>
              </a:prstGeom>
              <a:blipFill rotWithShape="0">
                <a:blip r:embed="rId4"/>
                <a:stretch>
                  <a:fillRect l="-1015" t="-1095" b="-2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11399860" y="6348968"/>
            <a:ext cx="728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" action="ppaction://hlinkshowjump?jump=firstslide"/>
              </a:rPr>
              <a:t>home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10208985" y="6348968"/>
            <a:ext cx="950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rId5" action="ppaction://hlinksldjump"/>
              </a:rPr>
              <a:t>answers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2837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4600" y="90487"/>
            <a:ext cx="5207000" cy="546100"/>
          </a:xfrm>
        </p:spPr>
        <p:txBody>
          <a:bodyPr>
            <a:normAutofit fontScale="90000"/>
          </a:bodyPr>
          <a:lstStyle/>
          <a:p>
            <a:r>
              <a:rPr lang="en-GB" sz="3600" dirty="0" smtClean="0"/>
              <a:t>Starter 8 Answers</a:t>
            </a:r>
            <a:endParaRPr lang="en-GB" sz="3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28600" y="90487"/>
            <a:ext cx="2743200" cy="365125"/>
          </a:xfrm>
        </p:spPr>
        <p:txBody>
          <a:bodyPr/>
          <a:lstStyle/>
          <a:p>
            <a:fld id="{45C83799-A8BE-47FA-97FE-0EFEA12F99E7}" type="datetime1">
              <a:rPr lang="en-GB" sz="2000" b="1" smtClean="0">
                <a:solidFill>
                  <a:srgbClr val="FF0000"/>
                </a:solidFill>
              </a:rPr>
              <a:t>11/11/2019</a:t>
            </a:fld>
            <a:endParaRPr lang="en-GB" b="1" dirty="0">
              <a:solidFill>
                <a:srgbClr val="FF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33000" y="90487"/>
            <a:ext cx="1676400" cy="16764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0" y="928687"/>
                <a:ext cx="3074881" cy="57567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3200" dirty="0" smtClean="0"/>
                  <a:t>Q1. 220800</a:t>
                </a:r>
              </a:p>
              <a:p>
                <a:endParaRPr lang="en-GB" sz="3200" dirty="0"/>
              </a:p>
              <a:p>
                <a:r>
                  <a:rPr lang="en-GB" sz="3200" dirty="0" smtClean="0"/>
                  <a:t>Q2. £110</a:t>
                </a:r>
              </a:p>
              <a:p>
                <a:endParaRPr lang="en-GB" sz="3200" dirty="0" smtClean="0"/>
              </a:p>
              <a:p>
                <a:r>
                  <a:rPr lang="en-GB" sz="3200" dirty="0" smtClean="0"/>
                  <a:t>Q3. 600kg</a:t>
                </a:r>
              </a:p>
              <a:p>
                <a:endParaRPr lang="en-GB" sz="3200" dirty="0" smtClean="0"/>
              </a:p>
              <a:p>
                <a:r>
                  <a:rPr lang="en-GB" sz="3200" dirty="0" smtClean="0"/>
                  <a:t>Q4. 500m</a:t>
                </a:r>
              </a:p>
              <a:p>
                <a:endParaRPr lang="en-GB" sz="3200" dirty="0"/>
              </a:p>
              <a:p>
                <a:r>
                  <a:rPr lang="en-GB" sz="3200" dirty="0" smtClean="0"/>
                  <a:t>Q5.  £0.95 or 95p</a:t>
                </a:r>
              </a:p>
              <a:p>
                <a:endParaRPr lang="en-GB" sz="3200" dirty="0"/>
              </a:p>
              <a:p>
                <a:r>
                  <a:rPr lang="en-GB" sz="3200" dirty="0" smtClean="0"/>
                  <a:t>Q6.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sz="3200" dirty="0" smtClean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928687"/>
                <a:ext cx="3074881" cy="5756769"/>
              </a:xfrm>
              <a:prstGeom prst="rect">
                <a:avLst/>
              </a:prstGeom>
              <a:blipFill rotWithShape="0">
                <a:blip r:embed="rId4"/>
                <a:stretch>
                  <a:fillRect l="-4960" t="-1376" r="-41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11399860" y="6348968"/>
            <a:ext cx="728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" action="ppaction://hlinkshowjump?jump=firstslide"/>
              </a:rPr>
              <a:t>home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0134600" y="6348968"/>
            <a:ext cx="10942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rId5" action="ppaction://hlinksldjump"/>
              </a:rPr>
              <a:t>questions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0860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68600" y="0"/>
            <a:ext cx="5207000" cy="546100"/>
          </a:xfrm>
        </p:spPr>
        <p:txBody>
          <a:bodyPr>
            <a:normAutofit fontScale="90000"/>
          </a:bodyPr>
          <a:lstStyle/>
          <a:p>
            <a:r>
              <a:rPr lang="en-GB" sz="3600" dirty="0" smtClean="0"/>
              <a:t>Starter 9</a:t>
            </a:r>
            <a:endParaRPr lang="en-GB" sz="3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28600" y="90487"/>
            <a:ext cx="2743200" cy="365125"/>
          </a:xfrm>
        </p:spPr>
        <p:txBody>
          <a:bodyPr/>
          <a:lstStyle/>
          <a:p>
            <a:fld id="{45C83799-A8BE-47FA-97FE-0EFEA12F99E7}" type="datetime1">
              <a:rPr lang="en-GB" sz="2000" b="1" smtClean="0">
                <a:solidFill>
                  <a:srgbClr val="FF0000"/>
                </a:solidFill>
              </a:rPr>
              <a:t>11/11/2019</a:t>
            </a:fld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757058"/>
            <a:ext cx="120142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Q1. Round 73813 to 3 significant figures </a:t>
            </a:r>
          </a:p>
          <a:p>
            <a:endParaRPr lang="en-GB" sz="2800" dirty="0"/>
          </a:p>
          <a:p>
            <a:r>
              <a:rPr lang="en-GB" sz="2800" dirty="0" smtClean="0"/>
              <a:t>Q2. What is the probability of getting a score of 12 from rolling two dice?</a:t>
            </a:r>
          </a:p>
          <a:p>
            <a:endParaRPr lang="en-GB" sz="2800" dirty="0" smtClean="0"/>
          </a:p>
          <a:p>
            <a:r>
              <a:rPr lang="en-GB" sz="2800" dirty="0" smtClean="0"/>
              <a:t>Q3. What is 17% of 8000kg</a:t>
            </a:r>
          </a:p>
          <a:p>
            <a:endParaRPr lang="en-GB" sz="2800" dirty="0" smtClean="0"/>
          </a:p>
          <a:p>
            <a:r>
              <a:rPr lang="en-GB" sz="2800" dirty="0" smtClean="0"/>
              <a:t>Q4. Dave and Katie split money to a ratio of 4:3. If Katie gets £360, how much money do they get altogether?</a:t>
            </a:r>
            <a:endParaRPr lang="en-GB" sz="2800" dirty="0"/>
          </a:p>
          <a:p>
            <a:endParaRPr lang="en-GB" sz="2800" dirty="0"/>
          </a:p>
          <a:p>
            <a:r>
              <a:rPr lang="en-GB" sz="2800" dirty="0" smtClean="0"/>
              <a:t>Q5. The price of a house increases by 4% for 5 years. If it cost £70,000 to begin with then how much did it cost at the end?</a:t>
            </a:r>
            <a:endParaRPr lang="en-GB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11399860" y="6348968"/>
            <a:ext cx="728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" action="ppaction://hlinkshowjump?jump=firstslide"/>
              </a:rPr>
              <a:t>home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10208985" y="6348968"/>
            <a:ext cx="950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rId3" action="ppaction://hlinksldjump"/>
              </a:rPr>
              <a:t>answers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9682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4600" y="90487"/>
            <a:ext cx="5207000" cy="546100"/>
          </a:xfrm>
        </p:spPr>
        <p:txBody>
          <a:bodyPr>
            <a:normAutofit fontScale="90000"/>
          </a:bodyPr>
          <a:lstStyle/>
          <a:p>
            <a:r>
              <a:rPr lang="en-GB" sz="3600" dirty="0" smtClean="0"/>
              <a:t>Starter 9 Answers</a:t>
            </a:r>
            <a:endParaRPr lang="en-GB" sz="3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28600" y="90487"/>
            <a:ext cx="2743200" cy="365125"/>
          </a:xfrm>
        </p:spPr>
        <p:txBody>
          <a:bodyPr/>
          <a:lstStyle/>
          <a:p>
            <a:fld id="{45C83799-A8BE-47FA-97FE-0EFEA12F99E7}" type="datetime1">
              <a:rPr lang="en-GB" sz="2000" b="1" smtClean="0">
                <a:solidFill>
                  <a:srgbClr val="FF0000"/>
                </a:solidFill>
              </a:rPr>
              <a:t>11/11/2019</a:t>
            </a:fld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928687"/>
            <a:ext cx="3044423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Q1. 73800</a:t>
            </a:r>
          </a:p>
          <a:p>
            <a:endParaRPr lang="en-GB" sz="3600" dirty="0"/>
          </a:p>
          <a:p>
            <a:r>
              <a:rPr lang="en-GB" sz="3600" dirty="0" smtClean="0"/>
              <a:t>Q2. 1/36</a:t>
            </a:r>
          </a:p>
          <a:p>
            <a:endParaRPr lang="en-GB" sz="3600" dirty="0" smtClean="0"/>
          </a:p>
          <a:p>
            <a:r>
              <a:rPr lang="en-GB" sz="3600" dirty="0" smtClean="0"/>
              <a:t>Q3. 1360</a:t>
            </a:r>
          </a:p>
          <a:p>
            <a:endParaRPr lang="en-GB" sz="3600" dirty="0" smtClean="0"/>
          </a:p>
          <a:p>
            <a:r>
              <a:rPr lang="en-GB" sz="3600" dirty="0" smtClean="0"/>
              <a:t>Q4. £840</a:t>
            </a:r>
          </a:p>
          <a:p>
            <a:endParaRPr lang="en-GB" sz="3600" dirty="0"/>
          </a:p>
          <a:p>
            <a:r>
              <a:rPr lang="en-GB" sz="3600" dirty="0" smtClean="0"/>
              <a:t>Q5.  £85085.44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399860" y="6348968"/>
            <a:ext cx="728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" action="ppaction://hlinkshowjump?jump=firstslide"/>
              </a:rPr>
              <a:t>home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0134600" y="6348968"/>
            <a:ext cx="10942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rId3" action="ppaction://hlinksldjump"/>
              </a:rPr>
              <a:t>questions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2494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68600" y="0"/>
            <a:ext cx="5207000" cy="546100"/>
          </a:xfrm>
        </p:spPr>
        <p:txBody>
          <a:bodyPr>
            <a:normAutofit fontScale="90000"/>
          </a:bodyPr>
          <a:lstStyle/>
          <a:p>
            <a:r>
              <a:rPr lang="en-GB" sz="3600" dirty="0" smtClean="0"/>
              <a:t>Starter 1</a:t>
            </a:r>
            <a:endParaRPr lang="en-GB" sz="3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28600" y="90487"/>
            <a:ext cx="2743200" cy="365125"/>
          </a:xfrm>
        </p:spPr>
        <p:txBody>
          <a:bodyPr/>
          <a:lstStyle/>
          <a:p>
            <a:fld id="{45C83799-A8BE-47FA-97FE-0EFEA12F99E7}" type="datetime1">
              <a:rPr lang="en-GB" sz="2000" b="1" smtClean="0">
                <a:solidFill>
                  <a:srgbClr val="FF0000"/>
                </a:solidFill>
              </a:rPr>
              <a:t>11/11/2019</a:t>
            </a:fld>
            <a:endParaRPr lang="en-GB" b="1" dirty="0">
              <a:solidFill>
                <a:srgbClr val="FF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33000" y="90487"/>
            <a:ext cx="1676400" cy="16764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406399"/>
            <a:ext cx="11474936" cy="6494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Q1. 23 x 60</a:t>
            </a:r>
          </a:p>
          <a:p>
            <a:endParaRPr lang="en-GB" sz="3200" dirty="0"/>
          </a:p>
          <a:p>
            <a:r>
              <a:rPr lang="en-GB" sz="3200" dirty="0" smtClean="0"/>
              <a:t>Q2a) -4 x -8	b) -11 – (-3)</a:t>
            </a:r>
          </a:p>
          <a:p>
            <a:endParaRPr lang="en-GB" sz="3200" dirty="0" smtClean="0"/>
          </a:p>
          <a:p>
            <a:r>
              <a:rPr lang="en-GB" sz="3200" dirty="0" smtClean="0"/>
              <a:t>Q3. If one book costs £10.99. What is the price of 3 books?</a:t>
            </a:r>
          </a:p>
          <a:p>
            <a:endParaRPr lang="en-GB" sz="3200" dirty="0" smtClean="0"/>
          </a:p>
          <a:p>
            <a:r>
              <a:rPr lang="en-GB" sz="3200" dirty="0" smtClean="0"/>
              <a:t>Q4. If 8 pens cost £6.60. What is the cost of one pen? </a:t>
            </a:r>
            <a:r>
              <a:rPr lang="en-GB" dirty="0" smtClean="0"/>
              <a:t>(to the nearest penny)</a:t>
            </a:r>
          </a:p>
          <a:p>
            <a:endParaRPr lang="en-GB" sz="3200" dirty="0"/>
          </a:p>
          <a:p>
            <a:r>
              <a:rPr lang="en-GB" sz="3200" dirty="0" smtClean="0"/>
              <a:t>Q5. Round each of the following to 2 decimal places</a:t>
            </a:r>
          </a:p>
          <a:p>
            <a:r>
              <a:rPr lang="en-GB" sz="3200" dirty="0" smtClean="0"/>
              <a:t>a) 3.276	b) 0.881	c) 11.818	d)11.999</a:t>
            </a:r>
          </a:p>
          <a:p>
            <a:endParaRPr lang="en-GB" sz="3200" dirty="0"/>
          </a:p>
          <a:p>
            <a:r>
              <a:rPr lang="en-GB" sz="3200" dirty="0" smtClean="0"/>
              <a:t>Q6. Round each of the following to 3 significant figures</a:t>
            </a:r>
          </a:p>
          <a:p>
            <a:r>
              <a:rPr lang="en-GB" sz="3200" dirty="0" smtClean="0"/>
              <a:t>a) 89562	b) 2.517	c) 0.0007621	d)0.509945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399860" y="6348968"/>
            <a:ext cx="728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" action="ppaction://hlinkshowjump?jump=firstslide"/>
              </a:rPr>
              <a:t>home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10208985" y="6348968"/>
            <a:ext cx="950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rId4" action="ppaction://hlinksldjump"/>
              </a:rPr>
              <a:t>answers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4099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68600" y="-90488"/>
            <a:ext cx="5207000" cy="546100"/>
          </a:xfrm>
        </p:spPr>
        <p:txBody>
          <a:bodyPr>
            <a:normAutofit fontScale="90000"/>
          </a:bodyPr>
          <a:lstStyle/>
          <a:p>
            <a:r>
              <a:rPr lang="en-GB" sz="3600" dirty="0" smtClean="0"/>
              <a:t>Starter 10</a:t>
            </a:r>
            <a:endParaRPr lang="en-GB" sz="3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28600" y="90487"/>
            <a:ext cx="2743200" cy="365125"/>
          </a:xfrm>
        </p:spPr>
        <p:txBody>
          <a:bodyPr/>
          <a:lstStyle/>
          <a:p>
            <a:fld id="{45C83799-A8BE-47FA-97FE-0EFEA12F99E7}" type="datetime1">
              <a:rPr lang="en-GB" sz="2000" b="1" smtClean="0">
                <a:solidFill>
                  <a:srgbClr val="FF0000"/>
                </a:solidFill>
              </a:rPr>
              <a:t>11/11/2019</a:t>
            </a:fld>
            <a:endParaRPr lang="en-GB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0" y="509114"/>
                <a:ext cx="12014200" cy="64848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 smtClean="0"/>
                  <a:t>Q1. </a:t>
                </a:r>
                <a14:m>
                  <m:oMath xmlns:m="http://schemas.openxmlformats.org/officeDocument/2006/math">
                    <m:r>
                      <a:rPr lang="en-GB" sz="2800">
                        <a:latin typeface="Cambria Math" panose="02040503050406030204" pitchFamily="18" charset="0"/>
                      </a:rPr>
                      <m:t>1</m:t>
                    </m:r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 </m:t>
                    </m:r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endParaRPr lang="en-GB" sz="2800" dirty="0" smtClean="0"/>
              </a:p>
              <a:p>
                <a:endParaRPr lang="en-GB" sz="2800" dirty="0"/>
              </a:p>
              <a:p>
                <a:r>
                  <a:rPr lang="en-GB" sz="2800" dirty="0" smtClean="0"/>
                  <a:t>Q2. </a:t>
                </a:r>
                <a14:m>
                  <m:oMath xmlns:m="http://schemas.openxmlformats.org/officeDocument/2006/math">
                    <m:r>
                      <a:rPr lang="en-GB" sz="2800" smtClean="0">
                        <a:latin typeface="Cambria Math" panose="02040503050406030204" pitchFamily="18" charset="0"/>
                      </a:rPr>
                      <m:t>2</m:t>
                    </m:r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en-GB" sz="2800" dirty="0" smtClean="0"/>
              </a:p>
              <a:p>
                <a:endParaRPr lang="en-GB" sz="2800" dirty="0"/>
              </a:p>
              <a:p>
                <a:r>
                  <a:rPr lang="en-GB" sz="2800" dirty="0" smtClean="0"/>
                  <a:t>Q3. If there are 3 red balls, 4 blue, 3 green and 6 yellow. What is the probability of drawing a blue at random?</a:t>
                </a:r>
              </a:p>
              <a:p>
                <a:endParaRPr lang="en-GB" sz="2800" dirty="0"/>
              </a:p>
              <a:p>
                <a:r>
                  <a:rPr lang="en-GB" sz="2800" dirty="0" smtClean="0"/>
                  <a:t>Q4. Increase £20,000 by 15%</a:t>
                </a:r>
              </a:p>
              <a:p>
                <a:endParaRPr lang="en-GB" sz="2800" dirty="0"/>
              </a:p>
              <a:p>
                <a:r>
                  <a:rPr lang="en-GB" sz="2800" dirty="0" smtClean="0"/>
                  <a:t>Q5. Decrease 800 by 35%</a:t>
                </a:r>
              </a:p>
              <a:p>
                <a:endParaRPr lang="en-GB" sz="2800" dirty="0"/>
              </a:p>
              <a:p>
                <a:r>
                  <a:rPr lang="en-GB" sz="2800" dirty="0" smtClean="0"/>
                  <a:t>Q6. </a:t>
                </a:r>
                <a:r>
                  <a:rPr lang="en-GB" sz="2800" b="1" dirty="0" smtClean="0"/>
                  <a:t>Calculator Question: </a:t>
                </a:r>
                <a:r>
                  <a:rPr lang="en-GB" sz="2800" dirty="0" smtClean="0"/>
                  <a:t>The amount of bacteria in an experiment increases by 6% every hour. If there were 1000 to begin with, how many would there be after 18 hours?</a:t>
                </a:r>
                <a:endParaRPr lang="en-GB" sz="28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09114"/>
                <a:ext cx="12014200" cy="6484852"/>
              </a:xfrm>
              <a:prstGeom prst="rect">
                <a:avLst/>
              </a:prstGeom>
              <a:blipFill rotWithShape="0">
                <a:blip r:embed="rId3"/>
                <a:stretch>
                  <a:fillRect l="-1015" r="-1421" b="-17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11399860" y="6348968"/>
            <a:ext cx="728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" action="ppaction://hlinkshowjump?jump=firstslide"/>
              </a:rPr>
              <a:t>home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10208985" y="6348968"/>
            <a:ext cx="950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rId4" action="ppaction://hlinksldjump"/>
              </a:rPr>
              <a:t>answers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33000" y="90487"/>
            <a:ext cx="1676400" cy="16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1820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4600" y="90487"/>
            <a:ext cx="5207000" cy="546100"/>
          </a:xfrm>
        </p:spPr>
        <p:txBody>
          <a:bodyPr>
            <a:normAutofit fontScale="90000"/>
          </a:bodyPr>
          <a:lstStyle/>
          <a:p>
            <a:r>
              <a:rPr lang="en-GB" sz="3600" dirty="0" smtClean="0"/>
              <a:t>Starter 10 Answers</a:t>
            </a:r>
            <a:endParaRPr lang="en-GB" sz="3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28600" y="90487"/>
            <a:ext cx="2743200" cy="365125"/>
          </a:xfrm>
        </p:spPr>
        <p:txBody>
          <a:bodyPr/>
          <a:lstStyle/>
          <a:p>
            <a:fld id="{45C83799-A8BE-47FA-97FE-0EFEA12F99E7}" type="datetime1">
              <a:rPr lang="en-GB" sz="2000" b="1" smtClean="0">
                <a:solidFill>
                  <a:srgbClr val="FF0000"/>
                </a:solidFill>
              </a:rPr>
              <a:t>11/11/2019</a:t>
            </a:fld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455612"/>
            <a:ext cx="2121093" cy="618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Q1. 5/14</a:t>
            </a:r>
          </a:p>
          <a:p>
            <a:endParaRPr lang="en-GB" sz="3600" dirty="0"/>
          </a:p>
          <a:p>
            <a:r>
              <a:rPr lang="en-GB" sz="3600" dirty="0" smtClean="0"/>
              <a:t>Q2. 58/15</a:t>
            </a:r>
          </a:p>
          <a:p>
            <a:endParaRPr lang="en-GB" sz="3600" dirty="0" smtClean="0"/>
          </a:p>
          <a:p>
            <a:r>
              <a:rPr lang="en-GB" sz="3600" dirty="0" smtClean="0"/>
              <a:t>Q3. 1/4</a:t>
            </a:r>
          </a:p>
          <a:p>
            <a:endParaRPr lang="en-GB" sz="3600" dirty="0" smtClean="0"/>
          </a:p>
          <a:p>
            <a:r>
              <a:rPr lang="en-GB" sz="3600" dirty="0" smtClean="0"/>
              <a:t>Q4. 23000</a:t>
            </a:r>
          </a:p>
          <a:p>
            <a:endParaRPr lang="en-GB" sz="3600" dirty="0"/>
          </a:p>
          <a:p>
            <a:r>
              <a:rPr lang="en-GB" sz="3600" dirty="0" smtClean="0"/>
              <a:t>Q5.  £520</a:t>
            </a:r>
          </a:p>
          <a:p>
            <a:endParaRPr lang="en-GB" sz="3600" dirty="0" smtClean="0"/>
          </a:p>
          <a:p>
            <a:r>
              <a:rPr lang="en-GB" sz="3600" dirty="0" smtClean="0"/>
              <a:t>Q6. 2854</a:t>
            </a:r>
            <a:endParaRPr lang="en-GB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11399860" y="6348968"/>
            <a:ext cx="728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" action="ppaction://hlinkshowjump?jump=firstslide"/>
              </a:rPr>
              <a:t>home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0134600" y="6348968"/>
            <a:ext cx="10942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rId3" action="ppaction://hlinksldjump"/>
              </a:rPr>
              <a:t>questions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423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68600" y="-90488"/>
            <a:ext cx="5207000" cy="546100"/>
          </a:xfrm>
        </p:spPr>
        <p:txBody>
          <a:bodyPr>
            <a:normAutofit fontScale="90000"/>
          </a:bodyPr>
          <a:lstStyle/>
          <a:p>
            <a:r>
              <a:rPr lang="en-GB" sz="3600" dirty="0" smtClean="0"/>
              <a:t>Starter 11</a:t>
            </a:r>
            <a:endParaRPr lang="en-GB" sz="3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28600" y="90487"/>
            <a:ext cx="2743200" cy="365125"/>
          </a:xfrm>
        </p:spPr>
        <p:txBody>
          <a:bodyPr/>
          <a:lstStyle/>
          <a:p>
            <a:fld id="{45C83799-A8BE-47FA-97FE-0EFEA12F99E7}" type="datetime1">
              <a:rPr lang="en-GB" sz="2000" b="1" smtClean="0">
                <a:solidFill>
                  <a:srgbClr val="FF0000"/>
                </a:solidFill>
              </a:rPr>
              <a:t>11/11/2019</a:t>
            </a:fld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36587"/>
            <a:ext cx="120142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Q1. Increase £25000 by 5% for 4 years. </a:t>
            </a:r>
          </a:p>
          <a:p>
            <a:endParaRPr lang="en-GB" sz="2800" dirty="0" smtClean="0"/>
          </a:p>
          <a:p>
            <a:r>
              <a:rPr lang="en-GB" sz="2800" dirty="0" smtClean="0"/>
              <a:t>Q2. Decrease £9000 by 7% for 3 years</a:t>
            </a:r>
          </a:p>
          <a:p>
            <a:endParaRPr lang="en-GB" sz="2800" dirty="0" smtClean="0"/>
          </a:p>
          <a:p>
            <a:r>
              <a:rPr lang="en-GB" sz="2800" dirty="0" smtClean="0"/>
              <a:t>Q3. A house cost £120000 in the year 2010. If the price went up by 3% every year until 2015. Then how much will it cost in 2015?</a:t>
            </a:r>
          </a:p>
          <a:p>
            <a:endParaRPr lang="en-GB" sz="2800" dirty="0"/>
          </a:p>
          <a:p>
            <a:r>
              <a:rPr lang="en-GB" sz="2800" dirty="0" smtClean="0"/>
              <a:t>Q4. The value of a car decreases by 1.5% every month. If it costs 15000 to begin with. How much will it cost after 2 years?</a:t>
            </a:r>
          </a:p>
          <a:p>
            <a:endParaRPr lang="en-GB" sz="2800" dirty="0"/>
          </a:p>
          <a:p>
            <a:r>
              <a:rPr lang="en-GB" sz="2800" dirty="0" smtClean="0"/>
              <a:t>Q5. A painting is worth £1,000,000 in the year 2000. The value of the painting has risen by 2% every year until 2019. How much more valuable is the painting now than in the year 2000?</a:t>
            </a:r>
            <a:endParaRPr lang="en-GB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11399860" y="6348968"/>
            <a:ext cx="728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" action="ppaction://hlinkshowjump?jump=firstslide"/>
              </a:rPr>
              <a:t>home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10208985" y="6348968"/>
            <a:ext cx="950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rId3" action="ppaction://hlinksldjump"/>
              </a:rPr>
              <a:t>answers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205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4600" y="90487"/>
            <a:ext cx="5207000" cy="546100"/>
          </a:xfrm>
        </p:spPr>
        <p:txBody>
          <a:bodyPr>
            <a:normAutofit fontScale="90000"/>
          </a:bodyPr>
          <a:lstStyle/>
          <a:p>
            <a:r>
              <a:rPr lang="en-GB" sz="3600" dirty="0" smtClean="0"/>
              <a:t>Starter 11 Answers</a:t>
            </a:r>
            <a:endParaRPr lang="en-GB" sz="3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28600" y="90487"/>
            <a:ext cx="2743200" cy="365125"/>
          </a:xfrm>
        </p:spPr>
        <p:txBody>
          <a:bodyPr/>
          <a:lstStyle/>
          <a:p>
            <a:fld id="{45C83799-A8BE-47FA-97FE-0EFEA12F99E7}" type="datetime1">
              <a:rPr lang="en-GB" sz="2000" b="1" smtClean="0">
                <a:solidFill>
                  <a:srgbClr val="FF0000"/>
                </a:solidFill>
              </a:rPr>
              <a:t>11/11/2019</a:t>
            </a:fld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455612"/>
            <a:ext cx="9914509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Q1. £30387.66</a:t>
            </a:r>
          </a:p>
          <a:p>
            <a:endParaRPr lang="en-GB" sz="3600" dirty="0"/>
          </a:p>
          <a:p>
            <a:r>
              <a:rPr lang="en-GB" sz="3600" dirty="0" smtClean="0"/>
              <a:t>Q2. £7239.21</a:t>
            </a:r>
          </a:p>
          <a:p>
            <a:endParaRPr lang="en-GB" sz="3600" dirty="0" smtClean="0"/>
          </a:p>
          <a:p>
            <a:r>
              <a:rPr lang="en-GB" sz="3600" dirty="0" smtClean="0"/>
              <a:t>Q3. £139112.89</a:t>
            </a:r>
          </a:p>
          <a:p>
            <a:endParaRPr lang="en-GB" sz="3600" dirty="0" smtClean="0"/>
          </a:p>
          <a:p>
            <a:r>
              <a:rPr lang="en-GB" sz="3600" dirty="0" smtClean="0"/>
              <a:t>Q4. £10436.64</a:t>
            </a:r>
          </a:p>
          <a:p>
            <a:endParaRPr lang="en-GB" sz="3600" dirty="0"/>
          </a:p>
          <a:p>
            <a:r>
              <a:rPr lang="en-GB" sz="3600" dirty="0" smtClean="0"/>
              <a:t>Q5.  £456811.17 (Remember to take away 1 million)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399860" y="6348968"/>
            <a:ext cx="728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" action="ppaction://hlinkshowjump?jump=firstslide"/>
              </a:rPr>
              <a:t>home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0134600" y="6348968"/>
            <a:ext cx="10942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rId3" action="ppaction://hlinksldjump"/>
              </a:rPr>
              <a:t>questions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1640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68600" y="-90488"/>
            <a:ext cx="5207000" cy="546100"/>
          </a:xfrm>
        </p:spPr>
        <p:txBody>
          <a:bodyPr>
            <a:normAutofit fontScale="90000"/>
          </a:bodyPr>
          <a:lstStyle/>
          <a:p>
            <a:r>
              <a:rPr lang="en-GB" sz="3600" dirty="0" smtClean="0"/>
              <a:t>Starter 12</a:t>
            </a:r>
            <a:endParaRPr lang="en-GB" sz="3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28600" y="90487"/>
            <a:ext cx="2743200" cy="365125"/>
          </a:xfrm>
        </p:spPr>
        <p:txBody>
          <a:bodyPr/>
          <a:lstStyle/>
          <a:p>
            <a:fld id="{45C83799-A8BE-47FA-97FE-0EFEA12F99E7}" type="datetime1">
              <a:rPr lang="en-GB" sz="2000" b="1" smtClean="0">
                <a:solidFill>
                  <a:srgbClr val="FF0000"/>
                </a:solidFill>
              </a:rPr>
              <a:t>11/11/2019</a:t>
            </a:fld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36587"/>
            <a:ext cx="120142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Q1. A car travels at 35 mph for 1 hour and 30 minutes. How far will it travel</a:t>
            </a:r>
          </a:p>
          <a:p>
            <a:endParaRPr lang="en-GB" sz="2800" dirty="0" smtClean="0"/>
          </a:p>
          <a:p>
            <a:r>
              <a:rPr lang="en-GB" sz="2800" dirty="0" smtClean="0"/>
              <a:t>Q2. A man walks 6 miles at a speed of 5mph. How long in hours and minutes will it take him? </a:t>
            </a:r>
          </a:p>
          <a:p>
            <a:endParaRPr lang="en-GB" sz="2800" dirty="0" smtClean="0"/>
          </a:p>
          <a:p>
            <a:r>
              <a:rPr lang="en-GB" sz="2800" dirty="0" smtClean="0"/>
              <a:t>Q3. Round the following to 3 significant figures</a:t>
            </a:r>
          </a:p>
          <a:p>
            <a:pPr marL="514350" indent="-514350">
              <a:buAutoNum type="alphaLcParenR"/>
            </a:pPr>
            <a:r>
              <a:rPr lang="en-GB" sz="2800" dirty="0" smtClean="0"/>
              <a:t>25877	b) 981123	c) 0.0058271</a:t>
            </a:r>
          </a:p>
          <a:p>
            <a:pPr marL="514350" indent="-514350">
              <a:buAutoNum type="alphaLcParenR"/>
            </a:pPr>
            <a:endParaRPr lang="en-GB" sz="2800" dirty="0"/>
          </a:p>
          <a:p>
            <a:r>
              <a:rPr lang="en-GB" sz="2800" dirty="0" smtClean="0"/>
              <a:t>Q4. Simplify the following ratios</a:t>
            </a:r>
          </a:p>
          <a:p>
            <a:r>
              <a:rPr lang="en-GB" sz="2800" dirty="0" smtClean="0"/>
              <a:t>a) 30:45	b) 50:60	c) 120:90</a:t>
            </a:r>
          </a:p>
          <a:p>
            <a:endParaRPr lang="en-GB" sz="2800" dirty="0"/>
          </a:p>
          <a:p>
            <a:r>
              <a:rPr lang="en-GB" sz="2800" dirty="0" smtClean="0"/>
              <a:t>Q5. Joe and Sue share money at the ratio of 3:4. If there is £714 each, how much will each of them get?</a:t>
            </a:r>
            <a:endParaRPr lang="en-GB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11399860" y="6348968"/>
            <a:ext cx="728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" action="ppaction://hlinkshowjump?jump=firstslide"/>
              </a:rPr>
              <a:t>home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10208985" y="6348968"/>
            <a:ext cx="950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rId3" action="ppaction://hlinksldjump"/>
              </a:rPr>
              <a:t>answers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0303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4600" y="90487"/>
            <a:ext cx="5207000" cy="546100"/>
          </a:xfrm>
        </p:spPr>
        <p:txBody>
          <a:bodyPr>
            <a:normAutofit fontScale="90000"/>
          </a:bodyPr>
          <a:lstStyle/>
          <a:p>
            <a:r>
              <a:rPr lang="en-GB" sz="3600" dirty="0" smtClean="0"/>
              <a:t>Starter 12 Answers</a:t>
            </a:r>
            <a:endParaRPr lang="en-GB" sz="3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28600" y="90487"/>
            <a:ext cx="2743200" cy="365125"/>
          </a:xfrm>
        </p:spPr>
        <p:txBody>
          <a:bodyPr/>
          <a:lstStyle/>
          <a:p>
            <a:fld id="{45C83799-A8BE-47FA-97FE-0EFEA12F99E7}" type="datetime1">
              <a:rPr lang="en-GB" sz="2000" b="1" smtClean="0">
                <a:solidFill>
                  <a:srgbClr val="FF0000"/>
                </a:solidFill>
              </a:rPr>
              <a:t>11/11/2019</a:t>
            </a:fld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455612"/>
            <a:ext cx="6540573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Q1. 52.5 miles</a:t>
            </a:r>
          </a:p>
          <a:p>
            <a:endParaRPr lang="en-GB" sz="3600" dirty="0"/>
          </a:p>
          <a:p>
            <a:r>
              <a:rPr lang="en-GB" sz="3600" dirty="0" smtClean="0"/>
              <a:t>Q2. 1 hour 12 minutes</a:t>
            </a:r>
          </a:p>
          <a:p>
            <a:endParaRPr lang="en-GB" sz="3600" dirty="0" smtClean="0"/>
          </a:p>
          <a:p>
            <a:r>
              <a:rPr lang="en-GB" sz="3600" dirty="0" smtClean="0"/>
              <a:t>Q3. a)25900  b)981000</a:t>
            </a:r>
            <a:r>
              <a:rPr lang="en-GB" sz="3600" dirty="0"/>
              <a:t> </a:t>
            </a:r>
            <a:r>
              <a:rPr lang="en-GB" sz="3600" dirty="0" smtClean="0"/>
              <a:t> c)0.00583</a:t>
            </a:r>
          </a:p>
          <a:p>
            <a:endParaRPr lang="en-GB" sz="3600" dirty="0" smtClean="0"/>
          </a:p>
          <a:p>
            <a:r>
              <a:rPr lang="en-GB" sz="3600" dirty="0" smtClean="0"/>
              <a:t>Q4. a) 2:3		b) 5:6	c) 4:3</a:t>
            </a:r>
          </a:p>
          <a:p>
            <a:endParaRPr lang="en-GB" sz="3600" dirty="0"/>
          </a:p>
          <a:p>
            <a:r>
              <a:rPr lang="en-GB" sz="3600" dirty="0" smtClean="0"/>
              <a:t>Q5.  Joe = £306, Sue = £408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399860" y="6348968"/>
            <a:ext cx="728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" action="ppaction://hlinkshowjump?jump=firstslide"/>
              </a:rPr>
              <a:t>home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0134600" y="6348968"/>
            <a:ext cx="10942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rId3" action="ppaction://hlinksldjump"/>
              </a:rPr>
              <a:t>questions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49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68600" y="-90488"/>
            <a:ext cx="5207000" cy="546100"/>
          </a:xfrm>
        </p:spPr>
        <p:txBody>
          <a:bodyPr>
            <a:normAutofit fontScale="90000"/>
          </a:bodyPr>
          <a:lstStyle/>
          <a:p>
            <a:r>
              <a:rPr lang="en-GB" sz="3600" dirty="0" smtClean="0"/>
              <a:t>Starter 13</a:t>
            </a:r>
            <a:endParaRPr lang="en-GB" sz="3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28600" y="90487"/>
            <a:ext cx="2743200" cy="365125"/>
          </a:xfrm>
        </p:spPr>
        <p:txBody>
          <a:bodyPr/>
          <a:lstStyle/>
          <a:p>
            <a:fld id="{45C83799-A8BE-47FA-97FE-0EFEA12F99E7}" type="datetime1">
              <a:rPr lang="en-GB" sz="2000" b="1" smtClean="0">
                <a:solidFill>
                  <a:srgbClr val="FF0000"/>
                </a:solidFill>
              </a:rPr>
              <a:t>11/11/2019</a:t>
            </a:fld>
            <a:endParaRPr lang="en-GB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0" y="636587"/>
                <a:ext cx="12014200" cy="58749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 smtClean="0"/>
                  <a:t>Q1. Increase £35000 by 2.5% a year for 3 years. Write your answer to the nearest pound.</a:t>
                </a:r>
              </a:p>
              <a:p>
                <a:endParaRPr lang="en-GB" sz="2800" dirty="0" smtClean="0"/>
              </a:p>
              <a:p>
                <a:r>
                  <a:rPr lang="en-GB" sz="2800" dirty="0" smtClean="0"/>
                  <a:t>Q2. £1 = 1.45 dollars. Change £500 into dollars.</a:t>
                </a:r>
              </a:p>
              <a:p>
                <a:endParaRPr lang="en-GB" sz="2800" dirty="0" smtClean="0"/>
              </a:p>
              <a:p>
                <a:r>
                  <a:rPr lang="en-GB" sz="2800" dirty="0" smtClean="0"/>
                  <a:t>Q3. In a school,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2800" dirty="0" smtClean="0"/>
                  <a:t> of the pupils have sandwiches,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800" dirty="0" smtClean="0"/>
                  <a:t> of the pupils have salads while the remaining have soup. What fraction of pupils have soup?</a:t>
                </a:r>
              </a:p>
              <a:p>
                <a:endParaRPr lang="en-GB" sz="2800" dirty="0"/>
              </a:p>
              <a:p>
                <a:r>
                  <a:rPr lang="en-GB" sz="2800" dirty="0" smtClean="0"/>
                  <a:t>Q4. A plane leaves London at 7.55pm local time. I arrives in Rome at 00.15 local time. If Rome is two hours ahead of London then how long is the flight?</a:t>
                </a:r>
              </a:p>
              <a:p>
                <a:endParaRPr lang="en-GB" sz="2800" dirty="0"/>
              </a:p>
              <a:p>
                <a:r>
                  <a:rPr lang="en-GB" sz="2800" dirty="0" smtClean="0"/>
                  <a:t>Q5. At a concert there are 3 kinds of tickets A:B:C. They are divided up a ratio of 2:3:5. If there are 8000 tickets in total then how many are there altogether.</a:t>
                </a:r>
                <a:endParaRPr lang="en-GB" sz="28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636587"/>
                <a:ext cx="12014200" cy="5874942"/>
              </a:xfrm>
              <a:prstGeom prst="rect">
                <a:avLst/>
              </a:prstGeom>
              <a:blipFill rotWithShape="0">
                <a:blip r:embed="rId3"/>
                <a:stretch>
                  <a:fillRect l="-1015" t="-934" r="-457" b="-19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11399860" y="6348968"/>
            <a:ext cx="728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" action="ppaction://hlinkshowjump?jump=firstslide"/>
              </a:rPr>
              <a:t>home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10208985" y="6348968"/>
            <a:ext cx="950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rId4" action="ppaction://hlinksldjump"/>
              </a:rPr>
              <a:t>answers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1911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4600" y="90487"/>
            <a:ext cx="5207000" cy="546100"/>
          </a:xfrm>
        </p:spPr>
        <p:txBody>
          <a:bodyPr>
            <a:normAutofit fontScale="90000"/>
          </a:bodyPr>
          <a:lstStyle/>
          <a:p>
            <a:r>
              <a:rPr lang="en-GB" sz="3600" dirty="0" smtClean="0"/>
              <a:t>Starter 13 Answers</a:t>
            </a:r>
            <a:endParaRPr lang="en-GB" sz="3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28600" y="90487"/>
            <a:ext cx="2743200" cy="365125"/>
          </a:xfrm>
        </p:spPr>
        <p:txBody>
          <a:bodyPr/>
          <a:lstStyle/>
          <a:p>
            <a:fld id="{45C83799-A8BE-47FA-97FE-0EFEA12F99E7}" type="datetime1">
              <a:rPr lang="en-GB" sz="2000" b="1" smtClean="0">
                <a:solidFill>
                  <a:srgbClr val="FF0000"/>
                </a:solidFill>
              </a:rPr>
              <a:t>11/11/2019</a:t>
            </a:fld>
            <a:endParaRPr lang="en-GB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0" y="455612"/>
                <a:ext cx="6381875" cy="53089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3600" dirty="0" smtClean="0"/>
                  <a:t>Q1. £37691</a:t>
                </a:r>
              </a:p>
              <a:p>
                <a:endParaRPr lang="en-GB" sz="3600" dirty="0"/>
              </a:p>
              <a:p>
                <a:r>
                  <a:rPr lang="en-GB" sz="3600" dirty="0" smtClean="0"/>
                  <a:t>Q2. 725 euros</a:t>
                </a:r>
              </a:p>
              <a:p>
                <a:endParaRPr lang="en-GB" sz="3600" dirty="0" smtClean="0"/>
              </a:p>
              <a:p>
                <a:r>
                  <a:rPr lang="en-GB" sz="3600" dirty="0" smtClean="0"/>
                  <a:t>Q3.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15</m:t>
                        </m:r>
                      </m:den>
                    </m:f>
                  </m:oMath>
                </a14:m>
                <a:endParaRPr lang="en-GB" sz="3600" dirty="0" smtClean="0"/>
              </a:p>
              <a:p>
                <a:endParaRPr lang="en-GB" sz="3600" dirty="0" smtClean="0"/>
              </a:p>
              <a:p>
                <a:r>
                  <a:rPr lang="en-GB" sz="3600" dirty="0" smtClean="0"/>
                  <a:t>Q4. 2 hours 20 minutes</a:t>
                </a:r>
              </a:p>
              <a:p>
                <a:endParaRPr lang="en-GB" sz="3600" dirty="0"/>
              </a:p>
              <a:p>
                <a:r>
                  <a:rPr lang="en-GB" sz="3600" dirty="0" smtClean="0"/>
                  <a:t>Q5.  A = 1600, B= 2400, C = 4000 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5612"/>
                <a:ext cx="6381875" cy="5308954"/>
              </a:xfrm>
              <a:prstGeom prst="rect">
                <a:avLst/>
              </a:prstGeom>
              <a:blipFill rotWithShape="0">
                <a:blip r:embed="rId3"/>
                <a:stretch>
                  <a:fillRect l="-2865" t="-1837" r="-1910" b="-3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11399860" y="6348968"/>
            <a:ext cx="728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" action="ppaction://hlinkshowjump?jump=firstslide"/>
              </a:rPr>
              <a:t>home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0134600" y="6348968"/>
            <a:ext cx="10942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rId4" action="ppaction://hlinksldjump"/>
              </a:rPr>
              <a:t>questions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8747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68600" y="-90488"/>
            <a:ext cx="5207000" cy="546100"/>
          </a:xfrm>
        </p:spPr>
        <p:txBody>
          <a:bodyPr>
            <a:normAutofit fontScale="90000"/>
          </a:bodyPr>
          <a:lstStyle/>
          <a:p>
            <a:r>
              <a:rPr lang="en-GB" sz="3600" dirty="0" smtClean="0"/>
              <a:t>Starter 14</a:t>
            </a:r>
            <a:endParaRPr lang="en-GB" sz="3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28600" y="90487"/>
            <a:ext cx="2743200" cy="365125"/>
          </a:xfrm>
        </p:spPr>
        <p:txBody>
          <a:bodyPr/>
          <a:lstStyle/>
          <a:p>
            <a:fld id="{45C83799-A8BE-47FA-97FE-0EFEA12F99E7}" type="datetime1">
              <a:rPr lang="en-GB" sz="2000" b="1" smtClean="0">
                <a:solidFill>
                  <a:srgbClr val="FF0000"/>
                </a:solidFill>
              </a:rPr>
              <a:t>11/11/2019</a:t>
            </a:fld>
            <a:endParaRPr lang="en-GB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0" y="636587"/>
                <a:ext cx="12014200" cy="58740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 smtClean="0"/>
                  <a:t>Q1. Increase £54000 by 5.2% a year for </a:t>
                </a:r>
                <a:r>
                  <a:rPr lang="en-GB" sz="2800" dirty="0"/>
                  <a:t>4</a:t>
                </a:r>
                <a:r>
                  <a:rPr lang="en-GB" sz="2800" dirty="0" smtClean="0"/>
                  <a:t> years. Write your answer to two significant figures.</a:t>
                </a:r>
              </a:p>
              <a:p>
                <a:endParaRPr lang="en-GB" sz="2800" dirty="0" smtClean="0"/>
              </a:p>
              <a:p>
                <a:r>
                  <a:rPr lang="en-GB" sz="2800" dirty="0" smtClean="0"/>
                  <a:t>Q2. £1 = 1.45 dollars. Change £880 into dollars.</a:t>
                </a:r>
              </a:p>
              <a:p>
                <a:endParaRPr lang="en-GB" sz="2800" dirty="0" smtClean="0"/>
              </a:p>
              <a:p>
                <a:r>
                  <a:rPr lang="en-GB" sz="2800" dirty="0" smtClean="0"/>
                  <a:t>Q3. In a school,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800" dirty="0" smtClean="0"/>
                  <a:t> of the pupils have sandwiches,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2800" dirty="0" smtClean="0"/>
                  <a:t> of the pupils have salads while the remaining have soup. What fraction of pupils have soup?</a:t>
                </a:r>
              </a:p>
              <a:p>
                <a:endParaRPr lang="en-GB" sz="2800" dirty="0"/>
              </a:p>
              <a:p>
                <a:r>
                  <a:rPr lang="en-GB" sz="2800" dirty="0" smtClean="0"/>
                  <a:t>Q4. A plane leaves London at 1.25pm local time. I arrives in Rome at 6.05pm local time. If Rome is two hours ahead of London then how long is the flight?</a:t>
                </a:r>
              </a:p>
              <a:p>
                <a:endParaRPr lang="en-GB" sz="2800" dirty="0"/>
              </a:p>
              <a:p>
                <a:r>
                  <a:rPr lang="en-GB" sz="2800" dirty="0" smtClean="0"/>
                  <a:t>Q5. At a concert there are 3 kinds of tickets A:B:C. They are divided up a ratio of 1:3:2. If there are 6000 tickets in total then how many are of each one.</a:t>
                </a:r>
                <a:endParaRPr lang="en-GB" sz="28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636587"/>
                <a:ext cx="12014200" cy="5874044"/>
              </a:xfrm>
              <a:prstGeom prst="rect">
                <a:avLst/>
              </a:prstGeom>
              <a:blipFill rotWithShape="0">
                <a:blip r:embed="rId3"/>
                <a:stretch>
                  <a:fillRect l="-1015" t="-934" r="-913" b="-19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11399860" y="6348968"/>
            <a:ext cx="728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" action="ppaction://hlinkshowjump?jump=firstslide"/>
              </a:rPr>
              <a:t>home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10208985" y="6348968"/>
            <a:ext cx="950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rId4" action="ppaction://hlinksldjump"/>
              </a:rPr>
              <a:t>answers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699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4600" y="90487"/>
            <a:ext cx="5207000" cy="546100"/>
          </a:xfrm>
        </p:spPr>
        <p:txBody>
          <a:bodyPr>
            <a:normAutofit fontScale="90000"/>
          </a:bodyPr>
          <a:lstStyle/>
          <a:p>
            <a:r>
              <a:rPr lang="en-GB" sz="3600" dirty="0" smtClean="0"/>
              <a:t>Starter 14 Answers</a:t>
            </a:r>
            <a:endParaRPr lang="en-GB" sz="3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28600" y="90487"/>
            <a:ext cx="2743200" cy="365125"/>
          </a:xfrm>
        </p:spPr>
        <p:txBody>
          <a:bodyPr/>
          <a:lstStyle/>
          <a:p>
            <a:fld id="{45C83799-A8BE-47FA-97FE-0EFEA12F99E7}" type="datetime1">
              <a:rPr lang="en-GB" sz="2000" b="1" smtClean="0">
                <a:solidFill>
                  <a:srgbClr val="FF0000"/>
                </a:solidFill>
              </a:rPr>
              <a:t>11/11/2019</a:t>
            </a:fld>
            <a:endParaRPr lang="en-GB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0" y="455612"/>
                <a:ext cx="6381875" cy="531010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3600" dirty="0" smtClean="0"/>
                  <a:t>Q1. £66000</a:t>
                </a:r>
              </a:p>
              <a:p>
                <a:endParaRPr lang="en-GB" sz="3600" dirty="0"/>
              </a:p>
              <a:p>
                <a:r>
                  <a:rPr lang="en-GB" sz="3600" dirty="0" smtClean="0"/>
                  <a:t>Q2. 1276</a:t>
                </a:r>
              </a:p>
              <a:p>
                <a:endParaRPr lang="en-GB" sz="3600" dirty="0" smtClean="0"/>
              </a:p>
              <a:p>
                <a:r>
                  <a:rPr lang="en-GB" sz="3600" dirty="0" smtClean="0"/>
                  <a:t>Q3.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11</m:t>
                        </m:r>
                      </m:num>
                      <m:den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20</m:t>
                        </m:r>
                      </m:den>
                    </m:f>
                  </m:oMath>
                </a14:m>
                <a:endParaRPr lang="en-GB" sz="3600" dirty="0" smtClean="0"/>
              </a:p>
              <a:p>
                <a:endParaRPr lang="en-GB" sz="3600" dirty="0" smtClean="0"/>
              </a:p>
              <a:p>
                <a:r>
                  <a:rPr lang="en-GB" sz="3600" dirty="0" smtClean="0"/>
                  <a:t>Q4. 2 hours 40 minutes</a:t>
                </a:r>
              </a:p>
              <a:p>
                <a:endParaRPr lang="en-GB" sz="3600" dirty="0"/>
              </a:p>
              <a:p>
                <a:r>
                  <a:rPr lang="en-GB" sz="3600" dirty="0" smtClean="0"/>
                  <a:t>Q5.  A = 1000, B= 3000, C = 2000 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5612"/>
                <a:ext cx="6381875" cy="5310108"/>
              </a:xfrm>
              <a:prstGeom prst="rect">
                <a:avLst/>
              </a:prstGeom>
              <a:blipFill rotWithShape="0">
                <a:blip r:embed="rId3"/>
                <a:stretch>
                  <a:fillRect l="-2865" t="-1837" r="-1910" b="-3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11399860" y="6348968"/>
            <a:ext cx="728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" action="ppaction://hlinkshowjump?jump=firstslide"/>
              </a:rPr>
              <a:t>home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0134600" y="6348968"/>
            <a:ext cx="10942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rId4" action="ppaction://hlinksldjump"/>
              </a:rPr>
              <a:t>questions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4010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4600" y="90487"/>
            <a:ext cx="5207000" cy="546100"/>
          </a:xfrm>
        </p:spPr>
        <p:txBody>
          <a:bodyPr>
            <a:normAutofit fontScale="90000"/>
          </a:bodyPr>
          <a:lstStyle/>
          <a:p>
            <a:r>
              <a:rPr lang="en-GB" sz="3600" dirty="0" smtClean="0"/>
              <a:t>Starter 1 Answers</a:t>
            </a:r>
            <a:endParaRPr lang="en-GB" sz="3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28600" y="90487"/>
            <a:ext cx="2743200" cy="365125"/>
          </a:xfrm>
        </p:spPr>
        <p:txBody>
          <a:bodyPr/>
          <a:lstStyle/>
          <a:p>
            <a:fld id="{45C83799-A8BE-47FA-97FE-0EFEA12F99E7}" type="datetime1">
              <a:rPr lang="en-GB" sz="2000" b="1" smtClean="0">
                <a:solidFill>
                  <a:srgbClr val="FF0000"/>
                </a:solidFill>
              </a:rPr>
              <a:t>11/11/2019</a:t>
            </a:fld>
            <a:endParaRPr lang="en-GB" b="1" dirty="0">
              <a:solidFill>
                <a:srgbClr val="FF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33000" y="90487"/>
            <a:ext cx="1676400" cy="16764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928687"/>
            <a:ext cx="8850500" cy="5509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Q1. 1380</a:t>
            </a:r>
          </a:p>
          <a:p>
            <a:endParaRPr lang="en-GB" sz="3200" dirty="0"/>
          </a:p>
          <a:p>
            <a:r>
              <a:rPr lang="en-GB" sz="3200" dirty="0" smtClean="0"/>
              <a:t>Q2a) 32	b) -8</a:t>
            </a:r>
          </a:p>
          <a:p>
            <a:endParaRPr lang="en-GB" sz="3200" dirty="0" smtClean="0"/>
          </a:p>
          <a:p>
            <a:r>
              <a:rPr lang="en-GB" sz="3200" dirty="0" smtClean="0"/>
              <a:t>Q3. £32.97</a:t>
            </a:r>
          </a:p>
          <a:p>
            <a:endParaRPr lang="en-GB" sz="3200" dirty="0" smtClean="0"/>
          </a:p>
          <a:p>
            <a:r>
              <a:rPr lang="en-GB" sz="3200" dirty="0" smtClean="0"/>
              <a:t>Q4. 83p</a:t>
            </a:r>
          </a:p>
          <a:p>
            <a:endParaRPr lang="en-GB" sz="3200" dirty="0"/>
          </a:p>
          <a:p>
            <a:r>
              <a:rPr lang="en-GB" sz="3200" dirty="0" smtClean="0"/>
              <a:t>Q5. a) 3.28		b) 0.88	c) 11.82	d)12.00</a:t>
            </a:r>
          </a:p>
          <a:p>
            <a:endParaRPr lang="en-GB" sz="3200" dirty="0"/>
          </a:p>
          <a:p>
            <a:r>
              <a:rPr lang="en-GB" sz="3200" dirty="0" smtClean="0"/>
              <a:t>Q6. a) 89600	b) 2.52	c) 0.000762	d)0.510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399860" y="6348968"/>
            <a:ext cx="728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" action="ppaction://hlinkshowjump?jump=firstslide"/>
              </a:rPr>
              <a:t>home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0134600" y="6348968"/>
            <a:ext cx="10942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rId4" action="ppaction://hlinksldjump"/>
              </a:rPr>
              <a:t>questions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5990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68600" y="-90488"/>
            <a:ext cx="5207000" cy="546100"/>
          </a:xfrm>
        </p:spPr>
        <p:txBody>
          <a:bodyPr>
            <a:normAutofit fontScale="90000"/>
          </a:bodyPr>
          <a:lstStyle/>
          <a:p>
            <a:r>
              <a:rPr lang="en-GB" sz="3600" dirty="0" smtClean="0"/>
              <a:t>Starter 15</a:t>
            </a:r>
            <a:endParaRPr lang="en-GB" sz="3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28600" y="90487"/>
            <a:ext cx="2743200" cy="365125"/>
          </a:xfrm>
        </p:spPr>
        <p:txBody>
          <a:bodyPr/>
          <a:lstStyle/>
          <a:p>
            <a:fld id="{45C83799-A8BE-47FA-97FE-0EFEA12F99E7}" type="datetime1">
              <a:rPr lang="en-GB" sz="2000" b="1" smtClean="0">
                <a:solidFill>
                  <a:srgbClr val="FF0000"/>
                </a:solidFill>
              </a:rPr>
              <a:t>11/11/2019</a:t>
            </a:fld>
            <a:endParaRPr lang="en-GB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0" y="636587"/>
                <a:ext cx="12014200" cy="45818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 smtClean="0"/>
                  <a:t>Q1. Increase £60000 by 2.8% a year for </a:t>
                </a:r>
                <a:r>
                  <a:rPr lang="en-GB" sz="2800" dirty="0"/>
                  <a:t>4</a:t>
                </a:r>
                <a:r>
                  <a:rPr lang="en-GB" sz="2800" dirty="0" smtClean="0"/>
                  <a:t> years. Write your answer to two significant figures.</a:t>
                </a:r>
              </a:p>
              <a:p>
                <a:endParaRPr lang="en-GB" sz="2800" dirty="0" smtClean="0"/>
              </a:p>
              <a:p>
                <a:r>
                  <a:rPr lang="en-GB" sz="2800" dirty="0" smtClean="0"/>
                  <a:t>Q2. £1 = 130 Yen. Change 15000 Yen into Pounds</a:t>
                </a:r>
              </a:p>
              <a:p>
                <a:endParaRPr lang="en-GB" sz="2800" dirty="0" smtClean="0"/>
              </a:p>
              <a:p>
                <a:r>
                  <a:rPr lang="en-GB" sz="2800" dirty="0" smtClean="0"/>
                  <a:t>Q3. In a school,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GB" sz="2800" dirty="0" smtClean="0"/>
                  <a:t> of the pupils have sandwiches,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GB" sz="2800" dirty="0" smtClean="0"/>
                  <a:t> of the pupils have salads while the remaining have soup. What fraction of pupils have soup?</a:t>
                </a:r>
              </a:p>
              <a:p>
                <a:endParaRPr lang="en-GB" sz="2800" dirty="0"/>
              </a:p>
              <a:p>
                <a:r>
                  <a:rPr lang="en-GB" sz="2800" dirty="0" smtClean="0"/>
                  <a:t>Q. At a concert there are 3 kinds of tickets A:B:C in the ratio of 3:2:4. The C tickets cost £12. What is the price of tickets A and B.</a:t>
                </a:r>
                <a:endParaRPr lang="en-GB" sz="28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636587"/>
                <a:ext cx="12014200" cy="4581895"/>
              </a:xfrm>
              <a:prstGeom prst="rect">
                <a:avLst/>
              </a:prstGeom>
              <a:blipFill rotWithShape="0">
                <a:blip r:embed="rId3"/>
                <a:stretch>
                  <a:fillRect l="-1015" t="-1197" r="-1065" b="-27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11399860" y="6348968"/>
            <a:ext cx="728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" action="ppaction://hlinkshowjump?jump=firstslide"/>
              </a:rPr>
              <a:t>home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10208985" y="6348968"/>
            <a:ext cx="950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rId4" action="ppaction://hlinksldjump"/>
              </a:rPr>
              <a:t>answers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9176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4600" y="90487"/>
            <a:ext cx="5207000" cy="546100"/>
          </a:xfrm>
        </p:spPr>
        <p:txBody>
          <a:bodyPr>
            <a:normAutofit fontScale="90000"/>
          </a:bodyPr>
          <a:lstStyle/>
          <a:p>
            <a:r>
              <a:rPr lang="en-GB" sz="3600" dirty="0" smtClean="0"/>
              <a:t>Starter 15 Answers</a:t>
            </a:r>
            <a:endParaRPr lang="en-GB" sz="3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28600" y="90487"/>
            <a:ext cx="2743200" cy="365125"/>
          </a:xfrm>
        </p:spPr>
        <p:txBody>
          <a:bodyPr/>
          <a:lstStyle/>
          <a:p>
            <a:fld id="{45C83799-A8BE-47FA-97FE-0EFEA12F99E7}" type="datetime1">
              <a:rPr lang="en-GB" sz="2000" b="1" smtClean="0">
                <a:solidFill>
                  <a:srgbClr val="FF0000"/>
                </a:solidFill>
              </a:rPr>
              <a:t>11/11/2019</a:t>
            </a:fld>
            <a:endParaRPr lang="en-GB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0" y="455612"/>
                <a:ext cx="3267241" cy="42032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3600" dirty="0" smtClean="0"/>
                  <a:t>Q1. £67000</a:t>
                </a:r>
              </a:p>
              <a:p>
                <a:endParaRPr lang="en-GB" sz="3600" dirty="0"/>
              </a:p>
              <a:p>
                <a:r>
                  <a:rPr lang="en-GB" sz="3600" dirty="0" smtClean="0"/>
                  <a:t>Q2. £115.38</a:t>
                </a:r>
              </a:p>
              <a:p>
                <a:endParaRPr lang="en-GB" sz="3600" dirty="0" smtClean="0"/>
              </a:p>
              <a:p>
                <a:r>
                  <a:rPr lang="en-GB" sz="3600" dirty="0" smtClean="0"/>
                  <a:t>Q3.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40</m:t>
                        </m:r>
                      </m:num>
                      <m:den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63</m:t>
                        </m:r>
                      </m:den>
                    </m:f>
                  </m:oMath>
                </a14:m>
                <a:endParaRPr lang="en-GB" sz="3600" dirty="0" smtClean="0"/>
              </a:p>
              <a:p>
                <a:endParaRPr lang="en-GB" sz="3600" dirty="0"/>
              </a:p>
              <a:p>
                <a:r>
                  <a:rPr lang="en-GB" sz="3600" dirty="0" smtClean="0"/>
                  <a:t>Q5.  A = £6, B= 9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5612"/>
                <a:ext cx="3267241" cy="4203202"/>
              </a:xfrm>
              <a:prstGeom prst="rect">
                <a:avLst/>
              </a:prstGeom>
              <a:blipFill rotWithShape="0">
                <a:blip r:embed="rId3"/>
                <a:stretch>
                  <a:fillRect l="-5597" t="-2322" r="-4664" b="-46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11399860" y="6348968"/>
            <a:ext cx="728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" action="ppaction://hlinkshowjump?jump=firstslide"/>
              </a:rPr>
              <a:t>home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0134600" y="6348968"/>
            <a:ext cx="10942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rId4" action="ppaction://hlinksldjump"/>
              </a:rPr>
              <a:t>questions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19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68600" y="-90488"/>
            <a:ext cx="5207000" cy="546100"/>
          </a:xfrm>
        </p:spPr>
        <p:txBody>
          <a:bodyPr>
            <a:normAutofit fontScale="90000"/>
          </a:bodyPr>
          <a:lstStyle/>
          <a:p>
            <a:r>
              <a:rPr lang="en-GB" sz="3600" dirty="0" smtClean="0"/>
              <a:t>Starter 16</a:t>
            </a:r>
            <a:endParaRPr lang="en-GB" sz="3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28600" y="90487"/>
            <a:ext cx="2743200" cy="365125"/>
          </a:xfrm>
        </p:spPr>
        <p:txBody>
          <a:bodyPr/>
          <a:lstStyle/>
          <a:p>
            <a:fld id="{45C83799-A8BE-47FA-97FE-0EFEA12F99E7}" type="datetime1">
              <a:rPr lang="en-GB" sz="2000" b="1" smtClean="0">
                <a:solidFill>
                  <a:srgbClr val="FF0000"/>
                </a:solidFill>
              </a:rPr>
              <a:t>11/11/2019</a:t>
            </a:fld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36587"/>
            <a:ext cx="120142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Q1. For each of the following write down the maximum and minimum sizes</a:t>
            </a:r>
          </a:p>
          <a:p>
            <a:r>
              <a:rPr lang="en-GB" sz="2800" dirty="0" smtClean="0"/>
              <a:t>(a) 12± 4kg</a:t>
            </a:r>
          </a:p>
          <a:p>
            <a:r>
              <a:rPr lang="en-GB" sz="2800" dirty="0"/>
              <a:t>(b) 120 </a:t>
            </a:r>
            <a:r>
              <a:rPr lang="en-GB" sz="2800" dirty="0" smtClean="0"/>
              <a:t>± 30m</a:t>
            </a:r>
          </a:p>
          <a:p>
            <a:r>
              <a:rPr lang="en-GB" sz="2800" dirty="0"/>
              <a:t>(c) 200 </a:t>
            </a:r>
            <a:r>
              <a:rPr lang="en-GB" sz="2800" dirty="0" smtClean="0"/>
              <a:t>± 0.5cm</a:t>
            </a:r>
          </a:p>
          <a:p>
            <a:r>
              <a:rPr lang="en-GB" sz="2800" dirty="0"/>
              <a:t>(d) 3000 </a:t>
            </a:r>
            <a:r>
              <a:rPr lang="en-GB" sz="2800" dirty="0" smtClean="0"/>
              <a:t>± 100ml</a:t>
            </a:r>
          </a:p>
          <a:p>
            <a:endParaRPr lang="en-GB" sz="2800" dirty="0" smtClean="0"/>
          </a:p>
          <a:p>
            <a:r>
              <a:rPr lang="en-GB" sz="2800" dirty="0" smtClean="0"/>
              <a:t>Q2. Write the following in tolerance form</a:t>
            </a:r>
          </a:p>
          <a:p>
            <a:pPr marL="514350" indent="-514350">
              <a:buAutoNum type="alphaLcParenBoth"/>
            </a:pPr>
            <a:r>
              <a:rPr lang="en-GB" sz="2800" dirty="0" smtClean="0"/>
              <a:t>Max = 40ml, min = 20ml</a:t>
            </a:r>
          </a:p>
          <a:p>
            <a:pPr marL="514350" indent="-514350">
              <a:buAutoNum type="alphaLcParenBoth"/>
            </a:pPr>
            <a:r>
              <a:rPr lang="en-GB" sz="2800" dirty="0" smtClean="0"/>
              <a:t>Max = 300m, min = 120m</a:t>
            </a:r>
          </a:p>
          <a:p>
            <a:pPr marL="514350" indent="-514350">
              <a:buAutoNum type="alphaLcParenBoth"/>
            </a:pPr>
            <a:r>
              <a:rPr lang="en-GB" sz="2800" dirty="0" smtClean="0"/>
              <a:t>Max = 10ml, min = 7ml</a:t>
            </a:r>
          </a:p>
          <a:p>
            <a:pPr marL="514350" indent="-514350">
              <a:buAutoNum type="alphaLcParenBoth"/>
            </a:pPr>
            <a:endParaRPr lang="en-GB" sz="2800" dirty="0"/>
          </a:p>
          <a:p>
            <a:r>
              <a:rPr lang="en-GB" sz="2800" dirty="0" smtClean="0"/>
              <a:t>Q3. The following bottles of juice must be within a tolerance of 500ml</a:t>
            </a:r>
            <a:r>
              <a:rPr lang="en-GB" sz="2800" dirty="0"/>
              <a:t> </a:t>
            </a:r>
            <a:r>
              <a:rPr lang="en-GB" sz="2800" dirty="0" smtClean="0"/>
              <a:t>±2.5. Which of the following would be rejected.</a:t>
            </a:r>
          </a:p>
          <a:p>
            <a:r>
              <a:rPr lang="en-GB" sz="2800" dirty="0" smtClean="0"/>
              <a:t>501.1ml	497ml		498.2ml	0.51L		497.4ml</a:t>
            </a:r>
            <a:endParaRPr lang="en-GB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11399860" y="6348968"/>
            <a:ext cx="728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" action="ppaction://hlinkshowjump?jump=firstslide"/>
              </a:rPr>
              <a:t>home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10208985" y="6348968"/>
            <a:ext cx="950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rId3" action="ppaction://hlinksldjump"/>
              </a:rPr>
              <a:t>answers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1774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4600" y="90487"/>
            <a:ext cx="5207000" cy="546100"/>
          </a:xfrm>
        </p:spPr>
        <p:txBody>
          <a:bodyPr>
            <a:normAutofit fontScale="90000"/>
          </a:bodyPr>
          <a:lstStyle/>
          <a:p>
            <a:r>
              <a:rPr lang="en-GB" sz="3600" dirty="0" smtClean="0"/>
              <a:t>Starter 16 Answers</a:t>
            </a:r>
            <a:endParaRPr lang="en-GB" sz="3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28600" y="90487"/>
            <a:ext cx="2743200" cy="365125"/>
          </a:xfrm>
        </p:spPr>
        <p:txBody>
          <a:bodyPr/>
          <a:lstStyle/>
          <a:p>
            <a:fld id="{45C83799-A8BE-47FA-97FE-0EFEA12F99E7}" type="datetime1">
              <a:rPr lang="en-GB" sz="2000" b="1" smtClean="0">
                <a:solidFill>
                  <a:srgbClr val="FF0000"/>
                </a:solidFill>
              </a:rPr>
              <a:t>11/11/2019</a:t>
            </a:fld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455612"/>
            <a:ext cx="6507422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Q1a) Min = 8kg, Max = 16kg</a:t>
            </a:r>
          </a:p>
          <a:p>
            <a:r>
              <a:rPr lang="en-GB" sz="3600" dirty="0" smtClean="0"/>
              <a:t>b) Min = 90m, Max = 150m</a:t>
            </a:r>
          </a:p>
          <a:p>
            <a:r>
              <a:rPr lang="en-GB" sz="3600" dirty="0" smtClean="0"/>
              <a:t>c) Min = 199.5cm, Max = 200.5cm</a:t>
            </a:r>
          </a:p>
          <a:p>
            <a:r>
              <a:rPr lang="en-GB" sz="3600" dirty="0" smtClean="0"/>
              <a:t>d) Min 2900ml, Max = 3100ml</a:t>
            </a:r>
          </a:p>
          <a:p>
            <a:endParaRPr lang="en-GB" sz="3600" dirty="0"/>
          </a:p>
          <a:p>
            <a:r>
              <a:rPr lang="en-GB" sz="3600" dirty="0" smtClean="0"/>
              <a:t>Q2. 30ml ±10</a:t>
            </a:r>
          </a:p>
          <a:p>
            <a:r>
              <a:rPr lang="en-GB" sz="3600" dirty="0"/>
              <a:t>b) </a:t>
            </a:r>
            <a:r>
              <a:rPr lang="en-GB" sz="3600" dirty="0" smtClean="0"/>
              <a:t>210m ± 90</a:t>
            </a:r>
          </a:p>
          <a:p>
            <a:r>
              <a:rPr lang="en-GB" sz="3600" dirty="0" smtClean="0"/>
              <a:t>c</a:t>
            </a:r>
            <a:r>
              <a:rPr lang="en-GB" sz="3600" dirty="0"/>
              <a:t>) 8.5ml </a:t>
            </a:r>
            <a:r>
              <a:rPr lang="en-GB" sz="3600" dirty="0" smtClean="0"/>
              <a:t>± 1.5</a:t>
            </a:r>
          </a:p>
          <a:p>
            <a:endParaRPr lang="en-GB" sz="3600" dirty="0"/>
          </a:p>
          <a:p>
            <a:r>
              <a:rPr lang="en-GB" sz="3600" dirty="0" smtClean="0"/>
              <a:t>Q3. 497ml, 0.51L, 497.4ml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399860" y="6348968"/>
            <a:ext cx="728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" action="ppaction://hlinkshowjump?jump=firstslide"/>
              </a:rPr>
              <a:t>home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0134600" y="6348968"/>
            <a:ext cx="10942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rId3" action="ppaction://hlinksldjump"/>
              </a:rPr>
              <a:t>questions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4147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68600" y="-90488"/>
            <a:ext cx="5207000" cy="546100"/>
          </a:xfrm>
        </p:spPr>
        <p:txBody>
          <a:bodyPr>
            <a:normAutofit fontScale="90000"/>
          </a:bodyPr>
          <a:lstStyle/>
          <a:p>
            <a:r>
              <a:rPr lang="en-GB" sz="3600" dirty="0" smtClean="0"/>
              <a:t>Starter 17</a:t>
            </a:r>
            <a:endParaRPr lang="en-GB" sz="3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28600" y="90487"/>
            <a:ext cx="2743200" cy="365125"/>
          </a:xfrm>
        </p:spPr>
        <p:txBody>
          <a:bodyPr/>
          <a:lstStyle/>
          <a:p>
            <a:fld id="{45C83799-A8BE-47FA-97FE-0EFEA12F99E7}" type="datetime1">
              <a:rPr lang="en-GB" sz="2000" b="1" smtClean="0">
                <a:solidFill>
                  <a:srgbClr val="FF0000"/>
                </a:solidFill>
              </a:rPr>
              <a:t>11/11/2019</a:t>
            </a:fld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36587"/>
            <a:ext cx="120142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Q1. Write the following in tolerance form</a:t>
            </a:r>
          </a:p>
          <a:p>
            <a:pPr marL="514350" indent="-514350">
              <a:buAutoNum type="alphaLcParenBoth"/>
            </a:pPr>
            <a:r>
              <a:rPr lang="en-GB" sz="2800" dirty="0" smtClean="0"/>
              <a:t>Max = 80ml, min = 200ml</a:t>
            </a:r>
          </a:p>
          <a:p>
            <a:pPr marL="514350" indent="-514350">
              <a:buAutoNum type="alphaLcParenBoth"/>
            </a:pPr>
            <a:r>
              <a:rPr lang="en-GB" sz="2800" dirty="0" smtClean="0"/>
              <a:t>Max = 1200m, min = </a:t>
            </a:r>
            <a:r>
              <a:rPr lang="en-GB" sz="2800" dirty="0"/>
              <a:t>3</a:t>
            </a:r>
            <a:r>
              <a:rPr lang="en-GB" sz="2800" dirty="0" smtClean="0"/>
              <a:t>00m</a:t>
            </a:r>
          </a:p>
          <a:p>
            <a:pPr marL="514350" indent="-514350">
              <a:buAutoNum type="alphaLcParenBoth"/>
            </a:pPr>
            <a:r>
              <a:rPr lang="en-GB" sz="2800" dirty="0" smtClean="0"/>
              <a:t>Max = 60ml, min = 12ml</a:t>
            </a:r>
          </a:p>
          <a:p>
            <a:endParaRPr lang="en-GB" sz="2800" dirty="0" smtClean="0"/>
          </a:p>
          <a:p>
            <a:endParaRPr lang="en-GB" sz="2800" dirty="0"/>
          </a:p>
          <a:p>
            <a:r>
              <a:rPr lang="en-GB" sz="2800" dirty="0" smtClean="0"/>
              <a:t>Q2. The following bottles of juice must be within the tolerance levels of 500ml±1.75.</a:t>
            </a:r>
          </a:p>
          <a:p>
            <a:r>
              <a:rPr lang="en-GB" sz="2800" dirty="0" smtClean="0"/>
              <a:t>Here is a list of bottles produced</a:t>
            </a:r>
            <a:r>
              <a:rPr lang="en-GB" sz="2800" dirty="0"/>
              <a:t> </a:t>
            </a:r>
            <a:r>
              <a:rPr lang="en-GB" sz="2800" dirty="0" smtClean="0"/>
              <a:t>in millilitres;</a:t>
            </a:r>
          </a:p>
          <a:p>
            <a:endParaRPr lang="en-GB" sz="2800" dirty="0" smtClean="0"/>
          </a:p>
          <a:p>
            <a:r>
              <a:rPr lang="en-GB" sz="2800" dirty="0" smtClean="0"/>
              <a:t>502.1		498.5		500.65	500.9		499.2		498.2		500.4	501.3		500.1		499.4		500.7		498.1		501.8	</a:t>
            </a:r>
          </a:p>
          <a:p>
            <a:r>
              <a:rPr lang="en-GB" sz="2800" dirty="0" smtClean="0"/>
              <a:t>501.3		500.4		499.25</a:t>
            </a:r>
          </a:p>
          <a:p>
            <a:r>
              <a:rPr lang="en-GB" sz="2800" dirty="0" smtClean="0"/>
              <a:t>Does the company have a success rate above 75%?	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399860" y="6348968"/>
            <a:ext cx="728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" action="ppaction://hlinkshowjump?jump=firstslide"/>
              </a:rPr>
              <a:t>home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10208985" y="6348968"/>
            <a:ext cx="950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rId3" action="ppaction://hlinksldjump"/>
              </a:rPr>
              <a:t>answers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0742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4600" y="90487"/>
            <a:ext cx="5207000" cy="546100"/>
          </a:xfrm>
        </p:spPr>
        <p:txBody>
          <a:bodyPr>
            <a:normAutofit fontScale="90000"/>
          </a:bodyPr>
          <a:lstStyle/>
          <a:p>
            <a:r>
              <a:rPr lang="en-GB" sz="3600" dirty="0" smtClean="0"/>
              <a:t>Starter 17 Answers</a:t>
            </a:r>
            <a:endParaRPr lang="en-GB" sz="3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28600" y="90487"/>
            <a:ext cx="2743200" cy="365125"/>
          </a:xfrm>
        </p:spPr>
        <p:txBody>
          <a:bodyPr/>
          <a:lstStyle/>
          <a:p>
            <a:fld id="{45C83799-A8BE-47FA-97FE-0EFEA12F99E7}" type="datetime1">
              <a:rPr lang="en-GB" sz="2000" b="1" smtClean="0">
                <a:solidFill>
                  <a:srgbClr val="FF0000"/>
                </a:solidFill>
              </a:rPr>
              <a:t>11/11/2019</a:t>
            </a:fld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1995" y="1344960"/>
            <a:ext cx="5599610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Q1a)140±60ml</a:t>
            </a:r>
          </a:p>
          <a:p>
            <a:r>
              <a:rPr lang="en-GB" sz="3600" dirty="0"/>
              <a:t>b) </a:t>
            </a:r>
            <a:r>
              <a:rPr lang="en-GB" sz="3600" dirty="0" smtClean="0"/>
              <a:t>750±450m</a:t>
            </a:r>
          </a:p>
          <a:p>
            <a:r>
              <a:rPr lang="en-GB" sz="3600" dirty="0"/>
              <a:t>c) </a:t>
            </a:r>
            <a:r>
              <a:rPr lang="en-GB" sz="3600" dirty="0" smtClean="0"/>
              <a:t>36±24ml</a:t>
            </a:r>
          </a:p>
          <a:p>
            <a:endParaRPr lang="en-GB" sz="3600" dirty="0"/>
          </a:p>
          <a:p>
            <a:r>
              <a:rPr lang="en-GB" sz="3600" dirty="0" smtClean="0"/>
              <a:t>Q2. 12/16 = 3/4 = 0.75	75%</a:t>
            </a:r>
          </a:p>
          <a:p>
            <a:r>
              <a:rPr lang="en-GB" sz="3600" dirty="0" smtClean="0"/>
              <a:t>No it is not above 75%.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399860" y="6348968"/>
            <a:ext cx="728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" action="ppaction://hlinkshowjump?jump=firstslide"/>
              </a:rPr>
              <a:t>home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0134600" y="6348968"/>
            <a:ext cx="10942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rId3" action="ppaction://hlinksldjump"/>
              </a:rPr>
              <a:t>questions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7960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68600" y="-90488"/>
            <a:ext cx="5207000" cy="546100"/>
          </a:xfrm>
        </p:spPr>
        <p:txBody>
          <a:bodyPr>
            <a:normAutofit fontScale="90000"/>
          </a:bodyPr>
          <a:lstStyle/>
          <a:p>
            <a:r>
              <a:rPr lang="en-GB" sz="3600" dirty="0" smtClean="0"/>
              <a:t>Starter 18</a:t>
            </a:r>
            <a:endParaRPr lang="en-GB" sz="3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28600" y="90487"/>
            <a:ext cx="2743200" cy="365125"/>
          </a:xfrm>
        </p:spPr>
        <p:txBody>
          <a:bodyPr/>
          <a:lstStyle/>
          <a:p>
            <a:fld id="{45C83799-A8BE-47FA-97FE-0EFEA12F99E7}" type="datetime1">
              <a:rPr lang="en-GB" sz="2000" b="1" smtClean="0">
                <a:solidFill>
                  <a:srgbClr val="FF0000"/>
                </a:solidFill>
              </a:rPr>
              <a:t>11/11/2019</a:t>
            </a:fld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36587"/>
            <a:ext cx="12014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Q1. What is the most about of boxes you can fit in the container. Justify you answer with working.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399860" y="6348968"/>
            <a:ext cx="728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" action="ppaction://hlinkshowjump?jump=firstslide"/>
              </a:rPr>
              <a:t>home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10208985" y="6348968"/>
            <a:ext cx="950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rId3" action="ppaction://hlinksldjump"/>
              </a:rPr>
              <a:t>answers</a:t>
            </a:r>
            <a:endParaRPr lang="en-GB" dirty="0"/>
          </a:p>
        </p:txBody>
      </p:sp>
      <p:sp>
        <p:nvSpPr>
          <p:cNvPr id="4" name="Cube 3"/>
          <p:cNvSpPr/>
          <p:nvPr/>
        </p:nvSpPr>
        <p:spPr>
          <a:xfrm>
            <a:off x="1609337" y="2623442"/>
            <a:ext cx="2179181" cy="1047074"/>
          </a:xfrm>
          <a:prstGeom prst="cube">
            <a:avLst>
              <a:gd name="adj" fmla="val 6944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Cube 7"/>
          <p:cNvSpPr/>
          <p:nvPr/>
        </p:nvSpPr>
        <p:spPr>
          <a:xfrm>
            <a:off x="5918844" y="1771669"/>
            <a:ext cx="3472288" cy="2764831"/>
          </a:xfrm>
          <a:prstGeom prst="cube">
            <a:avLst>
              <a:gd name="adj" fmla="val 4648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1935326" y="3670516"/>
            <a:ext cx="8707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15cm</a:t>
            </a:r>
            <a:endParaRPr lang="en-GB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3328714" y="3277333"/>
            <a:ext cx="8707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32cm</a:t>
            </a:r>
            <a:endParaRPr lang="en-GB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3764090" y="2592981"/>
            <a:ext cx="8707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10cm</a:t>
            </a:r>
            <a:endParaRPr lang="en-GB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6707742" y="4551680"/>
            <a:ext cx="7873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2m</a:t>
            </a:r>
            <a:endParaRPr lang="en-GB" sz="3600" dirty="0"/>
          </a:p>
        </p:txBody>
      </p:sp>
      <p:sp>
        <p:nvSpPr>
          <p:cNvPr id="14" name="TextBox 13"/>
          <p:cNvSpPr txBox="1"/>
          <p:nvPr/>
        </p:nvSpPr>
        <p:spPr>
          <a:xfrm>
            <a:off x="8541416" y="3990092"/>
            <a:ext cx="7873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3m</a:t>
            </a:r>
            <a:endParaRPr lang="en-GB" sz="3600" dirty="0"/>
          </a:p>
        </p:txBody>
      </p:sp>
      <p:sp>
        <p:nvSpPr>
          <p:cNvPr id="15" name="TextBox 14"/>
          <p:cNvSpPr txBox="1"/>
          <p:nvPr/>
        </p:nvSpPr>
        <p:spPr>
          <a:xfrm>
            <a:off x="9391132" y="2475136"/>
            <a:ext cx="14510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400cm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787249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4600" y="90487"/>
            <a:ext cx="5207000" cy="546100"/>
          </a:xfrm>
        </p:spPr>
        <p:txBody>
          <a:bodyPr>
            <a:normAutofit fontScale="90000"/>
          </a:bodyPr>
          <a:lstStyle/>
          <a:p>
            <a:r>
              <a:rPr lang="en-GB" sz="3600" dirty="0" smtClean="0"/>
              <a:t>Starter 18 Answers</a:t>
            </a:r>
            <a:endParaRPr lang="en-GB" sz="3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28600" y="90487"/>
            <a:ext cx="2743200" cy="365125"/>
          </a:xfrm>
        </p:spPr>
        <p:txBody>
          <a:bodyPr/>
          <a:lstStyle/>
          <a:p>
            <a:fld id="{45C83799-A8BE-47FA-97FE-0EFEA12F99E7}" type="datetime1">
              <a:rPr lang="en-GB" sz="2000" b="1" smtClean="0">
                <a:solidFill>
                  <a:srgbClr val="FF0000"/>
                </a:solidFill>
              </a:rPr>
              <a:t>11/11/2019</a:t>
            </a:fld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9857" y="1307382"/>
            <a:ext cx="7296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Q1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399860" y="6348968"/>
            <a:ext cx="728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" action="ppaction://hlinkshowjump?jump=firstslide"/>
              </a:rPr>
              <a:t>home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0134600" y="6348968"/>
            <a:ext cx="10942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rId3" action="ppaction://hlinksldjump"/>
              </a:rPr>
              <a:t>questions</a:t>
            </a:r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9908529"/>
              </p:ext>
            </p:extLst>
          </p:nvPr>
        </p:nvGraphicFramePr>
        <p:xfrm>
          <a:off x="1831584" y="1307382"/>
          <a:ext cx="8128000" cy="362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200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300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150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Total</a:t>
                      </a:r>
                      <a:endParaRPr lang="en-GB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12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24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8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3456</a:t>
                      </a:r>
                      <a:endParaRPr lang="en-GB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12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8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24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3552</a:t>
                      </a:r>
                      <a:endParaRPr lang="en-GB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24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12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8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3600</a:t>
                      </a:r>
                      <a:endParaRPr lang="en-GB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24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8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12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3552</a:t>
                      </a:r>
                      <a:endParaRPr lang="en-GB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8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24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12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3600</a:t>
                      </a:r>
                      <a:endParaRPr lang="en-GB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8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12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24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3750</a:t>
                      </a:r>
                      <a:endParaRPr lang="en-GB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169085" y="4411282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rgbClr val="FF0000"/>
                </a:solidFill>
              </a:rPr>
              <a:t>25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23353" y="4411282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rgbClr val="FF0000"/>
                </a:solidFill>
              </a:rPr>
              <a:t>25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277621" y="4410529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rgbClr val="FF0000"/>
                </a:solidFill>
              </a:rPr>
              <a:t>6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317314" y="5463106"/>
            <a:ext cx="74736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>
                <a:solidFill>
                  <a:srgbClr val="FF0000"/>
                </a:solidFill>
              </a:rPr>
              <a:t>3750 is the maximum number of boxes</a:t>
            </a:r>
            <a:endParaRPr lang="en-GB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677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68600" y="-90488"/>
            <a:ext cx="5207000" cy="546100"/>
          </a:xfrm>
        </p:spPr>
        <p:txBody>
          <a:bodyPr>
            <a:normAutofit fontScale="90000"/>
          </a:bodyPr>
          <a:lstStyle/>
          <a:p>
            <a:r>
              <a:rPr lang="en-GB" sz="3600" dirty="0" smtClean="0"/>
              <a:t>Starter 19</a:t>
            </a:r>
            <a:endParaRPr lang="en-GB" sz="3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28600" y="90487"/>
            <a:ext cx="2743200" cy="365125"/>
          </a:xfrm>
        </p:spPr>
        <p:txBody>
          <a:bodyPr/>
          <a:lstStyle/>
          <a:p>
            <a:fld id="{45C83799-A8BE-47FA-97FE-0EFEA12F99E7}" type="datetime1">
              <a:rPr lang="en-GB" sz="2000" b="1" smtClean="0">
                <a:solidFill>
                  <a:srgbClr val="FF0000"/>
                </a:solidFill>
              </a:rPr>
              <a:t>11/11/2019</a:t>
            </a:fld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36587"/>
            <a:ext cx="12014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Q1. What is the most about of boxes you can fit in the container. Justify you answer with working.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399860" y="6348968"/>
            <a:ext cx="728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" action="ppaction://hlinkshowjump?jump=firstslide"/>
              </a:rPr>
              <a:t>home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10208985" y="6348968"/>
            <a:ext cx="950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rId3" action="ppaction://hlinksldjump"/>
              </a:rPr>
              <a:t>answers</a:t>
            </a:r>
            <a:endParaRPr lang="en-GB" dirty="0"/>
          </a:p>
        </p:txBody>
      </p:sp>
      <p:sp>
        <p:nvSpPr>
          <p:cNvPr id="4" name="Cube 3"/>
          <p:cNvSpPr/>
          <p:nvPr/>
        </p:nvSpPr>
        <p:spPr>
          <a:xfrm>
            <a:off x="1609337" y="2623442"/>
            <a:ext cx="2179181" cy="1047074"/>
          </a:xfrm>
          <a:prstGeom prst="cube">
            <a:avLst>
              <a:gd name="adj" fmla="val 6944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Cube 7"/>
          <p:cNvSpPr/>
          <p:nvPr/>
        </p:nvSpPr>
        <p:spPr>
          <a:xfrm>
            <a:off x="5918844" y="1771669"/>
            <a:ext cx="3472288" cy="2764831"/>
          </a:xfrm>
          <a:prstGeom prst="cube">
            <a:avLst>
              <a:gd name="adj" fmla="val 4648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1935326" y="3670516"/>
            <a:ext cx="8707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18cm</a:t>
            </a:r>
            <a:endParaRPr lang="en-GB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3328714" y="3277333"/>
            <a:ext cx="8707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30cm</a:t>
            </a:r>
            <a:endParaRPr lang="en-GB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3764090" y="2592981"/>
            <a:ext cx="8707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12cm</a:t>
            </a:r>
            <a:endParaRPr lang="en-GB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6707742" y="4551680"/>
            <a:ext cx="11384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3.5m</a:t>
            </a:r>
            <a:endParaRPr lang="en-GB" sz="3600" dirty="0"/>
          </a:p>
        </p:txBody>
      </p:sp>
      <p:sp>
        <p:nvSpPr>
          <p:cNvPr id="14" name="TextBox 13"/>
          <p:cNvSpPr txBox="1"/>
          <p:nvPr/>
        </p:nvSpPr>
        <p:spPr>
          <a:xfrm>
            <a:off x="8541416" y="3990092"/>
            <a:ext cx="7873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/>
              <a:t>4</a:t>
            </a:r>
            <a:r>
              <a:rPr lang="en-GB" sz="3600" dirty="0" smtClean="0"/>
              <a:t>m</a:t>
            </a:r>
            <a:endParaRPr lang="en-GB" sz="3600" dirty="0"/>
          </a:p>
        </p:txBody>
      </p:sp>
      <p:sp>
        <p:nvSpPr>
          <p:cNvPr id="15" name="TextBox 14"/>
          <p:cNvSpPr txBox="1"/>
          <p:nvPr/>
        </p:nvSpPr>
        <p:spPr>
          <a:xfrm>
            <a:off x="9391132" y="2475136"/>
            <a:ext cx="14510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300cm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871873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4600" y="90487"/>
            <a:ext cx="5207000" cy="546100"/>
          </a:xfrm>
        </p:spPr>
        <p:txBody>
          <a:bodyPr>
            <a:normAutofit fontScale="90000"/>
          </a:bodyPr>
          <a:lstStyle/>
          <a:p>
            <a:r>
              <a:rPr lang="en-GB" sz="3600" dirty="0" smtClean="0"/>
              <a:t>Starter 19 Answers</a:t>
            </a:r>
            <a:endParaRPr lang="en-GB" sz="3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28600" y="90487"/>
            <a:ext cx="2743200" cy="365125"/>
          </a:xfrm>
        </p:spPr>
        <p:txBody>
          <a:bodyPr/>
          <a:lstStyle/>
          <a:p>
            <a:fld id="{45C83799-A8BE-47FA-97FE-0EFEA12F99E7}" type="datetime1">
              <a:rPr lang="en-GB" sz="2000" b="1" smtClean="0">
                <a:solidFill>
                  <a:srgbClr val="FF0000"/>
                </a:solidFill>
              </a:rPr>
              <a:t>11/11/2019</a:t>
            </a:fld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399860" y="6348968"/>
            <a:ext cx="728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" action="ppaction://hlinkshowjump?jump=firstslide"/>
              </a:rPr>
              <a:t>home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0134600" y="6348968"/>
            <a:ext cx="10942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rId3" action="ppaction://hlinksldjump"/>
              </a:rPr>
              <a:t>questions</a:t>
            </a:r>
            <a:endParaRPr lang="en-GB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821724" y="3562735"/>
            <a:ext cx="10138719" cy="5461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500" dirty="0" smtClean="0"/>
              <a:t>6380 is the most number of boxes you fit in the contain.</a:t>
            </a:r>
            <a:endParaRPr lang="en-GB" sz="5500" dirty="0"/>
          </a:p>
        </p:txBody>
      </p:sp>
    </p:spTree>
    <p:extLst>
      <p:ext uri="{BB962C8B-B14F-4D97-AF65-F5344CB8AC3E}">
        <p14:creationId xmlns:p14="http://schemas.microsoft.com/office/powerpoint/2010/main" val="2337591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68600" y="0"/>
            <a:ext cx="5207000" cy="546100"/>
          </a:xfrm>
        </p:spPr>
        <p:txBody>
          <a:bodyPr>
            <a:normAutofit fontScale="90000"/>
          </a:bodyPr>
          <a:lstStyle/>
          <a:p>
            <a:r>
              <a:rPr lang="en-GB" sz="3600" dirty="0" smtClean="0"/>
              <a:t>Starter 2</a:t>
            </a:r>
            <a:endParaRPr lang="en-GB" sz="3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28600" y="90487"/>
            <a:ext cx="2743200" cy="365125"/>
          </a:xfrm>
        </p:spPr>
        <p:txBody>
          <a:bodyPr/>
          <a:lstStyle/>
          <a:p>
            <a:fld id="{45C83799-A8BE-47FA-97FE-0EFEA12F99E7}" type="datetime1">
              <a:rPr lang="en-GB" sz="2000" b="1" smtClean="0">
                <a:solidFill>
                  <a:srgbClr val="FF0000"/>
                </a:solidFill>
              </a:rPr>
              <a:t>11/11/2019</a:t>
            </a:fld>
            <a:endParaRPr lang="en-GB" b="1" dirty="0">
              <a:solidFill>
                <a:srgbClr val="FF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33000" y="90487"/>
            <a:ext cx="1676400" cy="16764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" y="406399"/>
            <a:ext cx="1201420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Q1. 18 x 70</a:t>
            </a:r>
          </a:p>
          <a:p>
            <a:endParaRPr lang="en-GB" sz="3200" dirty="0"/>
          </a:p>
          <a:p>
            <a:r>
              <a:rPr lang="en-GB" sz="3200" dirty="0" smtClean="0"/>
              <a:t>Q2a) -9 x 5	    b) 8 – (-8)</a:t>
            </a:r>
          </a:p>
          <a:p>
            <a:endParaRPr lang="en-GB" sz="3200" dirty="0" smtClean="0"/>
          </a:p>
          <a:p>
            <a:r>
              <a:rPr lang="en-GB" sz="3200" dirty="0" smtClean="0"/>
              <a:t>Q3. If it costs £1.99 for a notebook, how much change would I get from a tenner if I bought 4?</a:t>
            </a:r>
          </a:p>
          <a:p>
            <a:endParaRPr lang="en-GB" sz="3200" dirty="0" smtClean="0"/>
          </a:p>
          <a:p>
            <a:r>
              <a:rPr lang="en-GB" sz="3200" dirty="0" smtClean="0"/>
              <a:t>Q4. Simplify the following ratios</a:t>
            </a:r>
          </a:p>
          <a:p>
            <a:pPr marL="514350" indent="-514350">
              <a:buAutoNum type="alphaLcParenR"/>
            </a:pPr>
            <a:r>
              <a:rPr lang="en-GB" sz="3200" dirty="0" smtClean="0"/>
              <a:t>22:11	b) 14:6	c) 18:32	d) 99:12	e) 42:84</a:t>
            </a:r>
          </a:p>
          <a:p>
            <a:endParaRPr lang="en-GB" sz="3200" dirty="0"/>
          </a:p>
          <a:p>
            <a:r>
              <a:rPr lang="en-GB" sz="3200" dirty="0" smtClean="0"/>
              <a:t>Q5. If 3 rubbers cost 87p, what is the cost of 18 rubbers?</a:t>
            </a:r>
          </a:p>
          <a:p>
            <a:endParaRPr lang="en-GB" sz="3200" dirty="0"/>
          </a:p>
          <a:p>
            <a:r>
              <a:rPr lang="en-GB" sz="3200" dirty="0" smtClean="0"/>
              <a:t>Q6. If 5 tables cost £80, what is the cost of 4 tables?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399860" y="6348968"/>
            <a:ext cx="728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" action="ppaction://hlinkshowjump?jump=firstslide"/>
              </a:rPr>
              <a:t>home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10208985" y="6348968"/>
            <a:ext cx="950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rId4" action="ppaction://hlinksldjump"/>
              </a:rPr>
              <a:t>answers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0372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68600" y="-90488"/>
            <a:ext cx="5207000" cy="546100"/>
          </a:xfrm>
        </p:spPr>
        <p:txBody>
          <a:bodyPr>
            <a:normAutofit fontScale="90000"/>
          </a:bodyPr>
          <a:lstStyle/>
          <a:p>
            <a:r>
              <a:rPr lang="en-GB" sz="3600" dirty="0" smtClean="0"/>
              <a:t>Starter 20</a:t>
            </a:r>
            <a:endParaRPr lang="en-GB" sz="3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28600" y="90487"/>
            <a:ext cx="2743200" cy="365125"/>
          </a:xfrm>
        </p:spPr>
        <p:txBody>
          <a:bodyPr/>
          <a:lstStyle/>
          <a:p>
            <a:fld id="{45C83799-A8BE-47FA-97FE-0EFEA12F99E7}" type="datetime1">
              <a:rPr lang="en-GB" sz="2000" b="1" smtClean="0">
                <a:solidFill>
                  <a:srgbClr val="FF0000"/>
                </a:solidFill>
              </a:rPr>
              <a:t>11/11/2019</a:t>
            </a:fld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36587"/>
            <a:ext cx="1201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Q1.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399860" y="6348968"/>
            <a:ext cx="728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" action="ppaction://hlinkshowjump?jump=firstslide"/>
              </a:rPr>
              <a:t>home</a:t>
            </a:r>
            <a:endParaRPr lang="en-GB" dirty="0"/>
          </a:p>
        </p:txBody>
      </p:sp>
      <p:sp>
        <p:nvSpPr>
          <p:cNvPr id="10" name="TextBox 9"/>
          <p:cNvSpPr txBox="1"/>
          <p:nvPr>
            <p:custDataLst>
              <p:custData r:id="rId1"/>
            </p:custDataLst>
          </p:nvPr>
        </p:nvSpPr>
        <p:spPr>
          <a:xfrm>
            <a:off x="10208985" y="6348968"/>
            <a:ext cx="950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rId4" action="ppaction://hlinksldjump"/>
              </a:rPr>
              <a:t>answers</a:t>
            </a:r>
            <a:endParaRPr lang="en-GB" dirty="0"/>
          </a:p>
        </p:txBody>
      </p:sp>
      <p:sp>
        <p:nvSpPr>
          <p:cNvPr id="7" name="Right Triangle 6"/>
          <p:cNvSpPr/>
          <p:nvPr/>
        </p:nvSpPr>
        <p:spPr>
          <a:xfrm>
            <a:off x="1688413" y="898198"/>
            <a:ext cx="4428181" cy="1560798"/>
          </a:xfrm>
          <a:prstGeom prst="rtTriangl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1688413" y="2619632"/>
            <a:ext cx="4588819" cy="12357"/>
          </a:xfrm>
          <a:prstGeom prst="straightConnector1">
            <a:avLst/>
          </a:prstGeom>
          <a:ln w="571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212757" y="2792625"/>
            <a:ext cx="603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20m</a:t>
            </a:r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4769050" y="2089664"/>
            <a:ext cx="500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25</a:t>
            </a:r>
            <a:r>
              <a:rPr lang="en-GB" baseline="30000" dirty="0" smtClean="0"/>
              <a:t>o</a:t>
            </a:r>
            <a:endParaRPr lang="en-GB" dirty="0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917" y="845039"/>
            <a:ext cx="933283" cy="1613957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6663561" y="1058722"/>
            <a:ext cx="44731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Using a scale of  1cm = 4m. Work out the height of the tree.</a:t>
            </a:r>
            <a:endParaRPr lang="en-GB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109494" y="3388853"/>
            <a:ext cx="1201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Q2. Increase </a:t>
            </a:r>
            <a:r>
              <a:rPr lang="en-GB" sz="2800" dirty="0" smtClean="0"/>
              <a:t>£14000 </a:t>
            </a:r>
            <a:r>
              <a:rPr lang="en-GB" sz="2800" dirty="0"/>
              <a:t>by 5% for 4 years </a:t>
            </a:r>
            <a:endParaRPr lang="en-GB" sz="2800" dirty="0" smtClean="0"/>
          </a:p>
        </p:txBody>
      </p:sp>
      <p:sp>
        <p:nvSpPr>
          <p:cNvPr id="23" name="TextBox 22"/>
          <p:cNvSpPr txBox="1"/>
          <p:nvPr/>
        </p:nvSpPr>
        <p:spPr>
          <a:xfrm>
            <a:off x="109494" y="4104767"/>
            <a:ext cx="1201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Q3. </a:t>
            </a:r>
            <a:r>
              <a:rPr lang="en-GB" sz="2800" dirty="0"/>
              <a:t>A 10kg bag of flour costs </a:t>
            </a:r>
            <a:r>
              <a:rPr lang="en-GB" sz="2800" dirty="0" smtClean="0"/>
              <a:t>£4.20</a:t>
            </a:r>
            <a:r>
              <a:rPr lang="en-GB" sz="2800" dirty="0"/>
              <a:t>, what is the cost of a 3kg bag</a:t>
            </a:r>
            <a:endParaRPr lang="en-GB" sz="2800" dirty="0" smtClean="0"/>
          </a:p>
        </p:txBody>
      </p:sp>
      <p:sp>
        <p:nvSpPr>
          <p:cNvPr id="24" name="TextBox 23"/>
          <p:cNvSpPr txBox="1"/>
          <p:nvPr/>
        </p:nvSpPr>
        <p:spPr>
          <a:xfrm>
            <a:off x="109494" y="4807274"/>
            <a:ext cx="12014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Q4. Ryan, Tim and Sally share £300 between them in a ratio of 4:3:3 </a:t>
            </a:r>
            <a:r>
              <a:rPr lang="en-GB" sz="2800" dirty="0" err="1" smtClean="0"/>
              <a:t>resepctively</a:t>
            </a:r>
            <a:r>
              <a:rPr lang="en-GB" sz="2800" dirty="0" smtClean="0"/>
              <a:t>. How much more does Ryan get than Tim or Sally?</a:t>
            </a:r>
          </a:p>
        </p:txBody>
      </p:sp>
    </p:spTree>
    <p:extLst>
      <p:ext uri="{BB962C8B-B14F-4D97-AF65-F5344CB8AC3E}">
        <p14:creationId xmlns:p14="http://schemas.microsoft.com/office/powerpoint/2010/main" val="870932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4600" y="90487"/>
            <a:ext cx="5207000" cy="546100"/>
          </a:xfrm>
        </p:spPr>
        <p:txBody>
          <a:bodyPr>
            <a:normAutofit fontScale="90000"/>
          </a:bodyPr>
          <a:lstStyle/>
          <a:p>
            <a:r>
              <a:rPr lang="en-GB" sz="3600" dirty="0" smtClean="0"/>
              <a:t>Starter 20 Answers</a:t>
            </a:r>
            <a:endParaRPr lang="en-GB" sz="3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28600" y="90487"/>
            <a:ext cx="2743200" cy="365125"/>
          </a:xfrm>
        </p:spPr>
        <p:txBody>
          <a:bodyPr/>
          <a:lstStyle/>
          <a:p>
            <a:fld id="{45C83799-A8BE-47FA-97FE-0EFEA12F99E7}" type="datetime1">
              <a:rPr lang="en-GB" sz="2000" b="1" smtClean="0">
                <a:solidFill>
                  <a:srgbClr val="FF0000"/>
                </a:solidFill>
              </a:rPr>
              <a:t>11/11/2019</a:t>
            </a:fld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399860" y="6348968"/>
            <a:ext cx="728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" action="ppaction://hlinkshowjump?jump=firstslide"/>
              </a:rPr>
              <a:t>home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0134600" y="6348968"/>
            <a:ext cx="10942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rId3" action="ppaction://hlinksldjump"/>
              </a:rPr>
              <a:t>questions</a:t>
            </a:r>
            <a:endParaRPr lang="en-GB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821724" y="3562735"/>
            <a:ext cx="10138719" cy="5461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5500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767016"/>
            <a:ext cx="7034875" cy="3077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 smtClean="0"/>
              <a:t>1. Between 9 and 11m</a:t>
            </a:r>
          </a:p>
          <a:p>
            <a:r>
              <a:rPr lang="en-GB" sz="4400" dirty="0" smtClean="0"/>
              <a:t>2. £17017.08</a:t>
            </a:r>
          </a:p>
          <a:p>
            <a:r>
              <a:rPr lang="en-GB" sz="4400" dirty="0" smtClean="0"/>
              <a:t>3. £1.26</a:t>
            </a:r>
          </a:p>
          <a:p>
            <a:r>
              <a:rPr lang="en-GB" sz="4400" dirty="0" smtClean="0"/>
              <a:t>4. £30 more than Tim or Sally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3952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68600" y="-90488"/>
            <a:ext cx="5207000" cy="546100"/>
          </a:xfrm>
        </p:spPr>
        <p:txBody>
          <a:bodyPr>
            <a:normAutofit fontScale="90000"/>
          </a:bodyPr>
          <a:lstStyle/>
          <a:p>
            <a:r>
              <a:rPr lang="en-GB" sz="3600" dirty="0" smtClean="0"/>
              <a:t>Starter 21</a:t>
            </a:r>
            <a:endParaRPr lang="en-GB" sz="3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28600" y="90487"/>
            <a:ext cx="2743200" cy="365125"/>
          </a:xfrm>
        </p:spPr>
        <p:txBody>
          <a:bodyPr/>
          <a:lstStyle/>
          <a:p>
            <a:fld id="{45C83799-A8BE-47FA-97FE-0EFEA12F99E7}" type="datetime1">
              <a:rPr lang="en-GB" sz="2000" b="1" smtClean="0">
                <a:solidFill>
                  <a:srgbClr val="FF0000"/>
                </a:solidFill>
              </a:rPr>
              <a:t>11/11/2019</a:t>
            </a:fld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36587"/>
            <a:ext cx="1201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8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11399860" y="6348968"/>
            <a:ext cx="728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" action="ppaction://hlinkshowjump?jump=firstslide"/>
              </a:rPr>
              <a:t>home</a:t>
            </a:r>
            <a:endParaRPr lang="en-GB" dirty="0"/>
          </a:p>
        </p:txBody>
      </p:sp>
      <p:sp>
        <p:nvSpPr>
          <p:cNvPr id="10" name="TextBox 9"/>
          <p:cNvSpPr txBox="1"/>
          <p:nvPr>
            <p:custDataLst>
              <p:custData r:id="rId1"/>
            </p:custDataLst>
          </p:nvPr>
        </p:nvSpPr>
        <p:spPr>
          <a:xfrm>
            <a:off x="10208985" y="6348968"/>
            <a:ext cx="950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rId4" action="ppaction://hlinksldjump"/>
              </a:rPr>
              <a:t>answers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2663" y="811891"/>
            <a:ext cx="3288124" cy="223830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14769" y="3490228"/>
            <a:ext cx="1894550" cy="285874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957873" y="1025083"/>
            <a:ext cx="5201244" cy="1558679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6147700" y="972531"/>
            <a:ext cx="827903" cy="3971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512806" y="972531"/>
            <a:ext cx="4972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1.</a:t>
            </a:r>
            <a:endParaRPr lang="en-GB" sz="3200" dirty="0"/>
          </a:p>
        </p:txBody>
      </p:sp>
      <p:sp>
        <p:nvSpPr>
          <p:cNvPr id="25" name="TextBox 24"/>
          <p:cNvSpPr txBox="1"/>
          <p:nvPr/>
        </p:nvSpPr>
        <p:spPr>
          <a:xfrm>
            <a:off x="5709857" y="963528"/>
            <a:ext cx="4972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2</a:t>
            </a:r>
            <a:r>
              <a:rPr lang="en-GB" sz="3200" dirty="0" smtClean="0"/>
              <a:t>.</a:t>
            </a:r>
            <a:endParaRPr lang="en-GB" sz="3200" dirty="0"/>
          </a:p>
        </p:txBody>
      </p:sp>
      <p:sp>
        <p:nvSpPr>
          <p:cNvPr id="26" name="TextBox 25"/>
          <p:cNvSpPr txBox="1"/>
          <p:nvPr/>
        </p:nvSpPr>
        <p:spPr>
          <a:xfrm>
            <a:off x="575411" y="3644944"/>
            <a:ext cx="4972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3.</a:t>
            </a:r>
            <a:endParaRPr lang="en-GB" sz="3200" dirty="0"/>
          </a:p>
        </p:txBody>
      </p:sp>
      <p:sp>
        <p:nvSpPr>
          <p:cNvPr id="27" name="TextBox 26"/>
          <p:cNvSpPr txBox="1"/>
          <p:nvPr/>
        </p:nvSpPr>
        <p:spPr>
          <a:xfrm>
            <a:off x="5758474" y="3756155"/>
            <a:ext cx="4972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4</a:t>
            </a:r>
            <a:r>
              <a:rPr lang="en-GB" sz="3200" dirty="0" smtClean="0"/>
              <a:t>.</a:t>
            </a:r>
            <a:endParaRPr lang="en-GB" sz="3200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84073" y="4028086"/>
            <a:ext cx="4285076" cy="2026725"/>
          </a:xfrm>
          <a:prstGeom prst="rect">
            <a:avLst/>
          </a:prstGeom>
        </p:spPr>
      </p:pic>
      <p:sp>
        <p:nvSpPr>
          <p:cNvPr id="28" name="Rectangle 27"/>
          <p:cNvSpPr/>
          <p:nvPr/>
        </p:nvSpPr>
        <p:spPr>
          <a:xfrm>
            <a:off x="6784073" y="3870649"/>
            <a:ext cx="827903" cy="3971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3253621" y="6396335"/>
            <a:ext cx="50097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/>
              <a:t>Write your answer to 1 decimal place.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4245867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4600" y="90487"/>
            <a:ext cx="5207000" cy="546100"/>
          </a:xfrm>
        </p:spPr>
        <p:txBody>
          <a:bodyPr>
            <a:normAutofit fontScale="90000"/>
          </a:bodyPr>
          <a:lstStyle/>
          <a:p>
            <a:r>
              <a:rPr lang="en-GB" sz="3600" dirty="0" smtClean="0"/>
              <a:t>Starter 21 Answers</a:t>
            </a:r>
            <a:endParaRPr lang="en-GB" sz="3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28600" y="90487"/>
            <a:ext cx="2743200" cy="365125"/>
          </a:xfrm>
        </p:spPr>
        <p:txBody>
          <a:bodyPr/>
          <a:lstStyle/>
          <a:p>
            <a:fld id="{45C83799-A8BE-47FA-97FE-0EFEA12F99E7}" type="datetime1">
              <a:rPr lang="en-GB" sz="2000" b="1" smtClean="0">
                <a:solidFill>
                  <a:srgbClr val="FF0000"/>
                </a:solidFill>
              </a:rPr>
              <a:t>11/11/2019</a:t>
            </a:fld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399860" y="6348968"/>
            <a:ext cx="728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" action="ppaction://hlinkshowjump?jump=firstslide"/>
              </a:rPr>
              <a:t>home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0134600" y="6348968"/>
            <a:ext cx="10942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rId3" action="ppaction://hlinksldjump"/>
              </a:rPr>
              <a:t>questions</a:t>
            </a:r>
            <a:endParaRPr lang="en-GB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821724" y="3562735"/>
            <a:ext cx="10138719" cy="5461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5500" dirty="0"/>
          </a:p>
        </p:txBody>
      </p:sp>
      <p:sp>
        <p:nvSpPr>
          <p:cNvPr id="9" name="TextBox 8"/>
          <p:cNvSpPr txBox="1"/>
          <p:nvPr/>
        </p:nvSpPr>
        <p:spPr>
          <a:xfrm>
            <a:off x="1309816" y="1130164"/>
            <a:ext cx="14334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1.   9.4</a:t>
            </a:r>
            <a:endParaRPr lang="en-GB" sz="3600" dirty="0"/>
          </a:p>
        </p:txBody>
      </p:sp>
      <p:sp>
        <p:nvSpPr>
          <p:cNvPr id="10" name="TextBox 9"/>
          <p:cNvSpPr txBox="1"/>
          <p:nvPr/>
        </p:nvSpPr>
        <p:spPr>
          <a:xfrm>
            <a:off x="1309816" y="1946906"/>
            <a:ext cx="14334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/>
              <a:t>2</a:t>
            </a:r>
            <a:r>
              <a:rPr lang="en-GB" sz="3600" dirty="0" smtClean="0"/>
              <a:t>.   2.6</a:t>
            </a:r>
            <a:endParaRPr lang="en-GB" sz="3600" dirty="0"/>
          </a:p>
        </p:txBody>
      </p:sp>
      <p:sp>
        <p:nvSpPr>
          <p:cNvPr id="11" name="TextBox 10"/>
          <p:cNvSpPr txBox="1"/>
          <p:nvPr/>
        </p:nvSpPr>
        <p:spPr>
          <a:xfrm>
            <a:off x="1309816" y="2763648"/>
            <a:ext cx="14334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3.   6.8</a:t>
            </a:r>
            <a:endParaRPr lang="en-GB" sz="3600" dirty="0"/>
          </a:p>
        </p:txBody>
      </p:sp>
      <p:sp>
        <p:nvSpPr>
          <p:cNvPr id="14" name="TextBox 13"/>
          <p:cNvSpPr txBox="1"/>
          <p:nvPr/>
        </p:nvSpPr>
        <p:spPr>
          <a:xfrm>
            <a:off x="1309816" y="3512619"/>
            <a:ext cx="16674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/>
              <a:t>4</a:t>
            </a:r>
            <a:r>
              <a:rPr lang="en-GB" sz="3600" dirty="0" smtClean="0"/>
              <a:t>.   13.0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418346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68600" y="-90488"/>
            <a:ext cx="5207000" cy="546100"/>
          </a:xfrm>
        </p:spPr>
        <p:txBody>
          <a:bodyPr>
            <a:normAutofit fontScale="90000"/>
          </a:bodyPr>
          <a:lstStyle/>
          <a:p>
            <a:r>
              <a:rPr lang="en-GB" sz="3600" dirty="0" smtClean="0"/>
              <a:t>Starter 22</a:t>
            </a:r>
            <a:endParaRPr lang="en-GB" sz="3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28600" y="90487"/>
            <a:ext cx="2743200" cy="365125"/>
          </a:xfrm>
        </p:spPr>
        <p:txBody>
          <a:bodyPr/>
          <a:lstStyle/>
          <a:p>
            <a:fld id="{45C83799-A8BE-47FA-97FE-0EFEA12F99E7}" type="datetime1">
              <a:rPr lang="en-GB" sz="2000" b="1" smtClean="0">
                <a:solidFill>
                  <a:srgbClr val="FF0000"/>
                </a:solidFill>
              </a:rPr>
              <a:t>11/11/2019</a:t>
            </a:fld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3568" y="778476"/>
            <a:ext cx="99898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1. Decrease £25000 by 4% for 3 years. Write your answer to the nearest pound.</a:t>
            </a:r>
            <a:endParaRPr lang="en-GB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123567" y="1563005"/>
            <a:ext cx="106403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2</a:t>
            </a:r>
            <a:r>
              <a:rPr lang="en-GB" sz="2400" dirty="0" smtClean="0"/>
              <a:t>. The sizes of coins can be 2.5mm±0.05. What is the maximum and minimum sizes?</a:t>
            </a:r>
            <a:endParaRPr lang="en-GB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123567" y="2347534"/>
            <a:ext cx="47880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3. Write 30 out of 40 as a percentage</a:t>
            </a:r>
            <a:endParaRPr lang="en-GB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123567" y="3132063"/>
            <a:ext cx="47065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4</a:t>
            </a:r>
            <a:r>
              <a:rPr lang="en-GB" sz="2400" dirty="0" smtClean="0"/>
              <a:t>. Find the perimeter of this triangle</a:t>
            </a:r>
            <a:endParaRPr lang="en-GB" sz="2400" dirty="0"/>
          </a:p>
        </p:txBody>
      </p:sp>
      <p:sp>
        <p:nvSpPr>
          <p:cNvPr id="15" name="Right Triangle 14"/>
          <p:cNvSpPr/>
          <p:nvPr/>
        </p:nvSpPr>
        <p:spPr>
          <a:xfrm>
            <a:off x="6135004" y="2261037"/>
            <a:ext cx="2527082" cy="1309836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/>
              <a:t>Q4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5443741" y="2744858"/>
            <a:ext cx="7152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7cm</a:t>
            </a:r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6723536" y="3570873"/>
            <a:ext cx="8707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10cm</a:t>
            </a:r>
            <a:endParaRPr lang="en-GB" dirty="0"/>
          </a:p>
        </p:txBody>
      </p:sp>
      <p:sp>
        <p:nvSpPr>
          <p:cNvPr id="29" name="TextBox 28"/>
          <p:cNvSpPr txBox="1"/>
          <p:nvPr/>
        </p:nvSpPr>
        <p:spPr>
          <a:xfrm>
            <a:off x="123566" y="3979625"/>
            <a:ext cx="51478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5. Find the volume of the shapes below.</a:t>
            </a:r>
            <a:endParaRPr lang="en-GB" sz="2400" dirty="0"/>
          </a:p>
        </p:txBody>
      </p:sp>
      <p:sp>
        <p:nvSpPr>
          <p:cNvPr id="17" name="Cube 16"/>
          <p:cNvSpPr/>
          <p:nvPr/>
        </p:nvSpPr>
        <p:spPr>
          <a:xfrm>
            <a:off x="805585" y="4835703"/>
            <a:ext cx="1613940" cy="1425959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Can 17"/>
          <p:cNvSpPr/>
          <p:nvPr/>
        </p:nvSpPr>
        <p:spPr>
          <a:xfrm>
            <a:off x="8527343" y="4919219"/>
            <a:ext cx="2236573" cy="174230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Isosceles Triangle 21"/>
          <p:cNvSpPr/>
          <p:nvPr/>
        </p:nvSpPr>
        <p:spPr>
          <a:xfrm>
            <a:off x="3910711" y="4897112"/>
            <a:ext cx="1711613" cy="115140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0" name="Straight Connector 29"/>
          <p:cNvCxnSpPr/>
          <p:nvPr/>
        </p:nvCxnSpPr>
        <p:spPr>
          <a:xfrm flipV="1">
            <a:off x="4738093" y="4590887"/>
            <a:ext cx="1578337" cy="3159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10861589" y="5053914"/>
            <a:ext cx="24714" cy="1444484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8579268" y="5083110"/>
            <a:ext cx="1066361" cy="110081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V="1">
            <a:off x="3929151" y="6159945"/>
            <a:ext cx="1693173" cy="20524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V="1">
            <a:off x="5622324" y="5733773"/>
            <a:ext cx="1578337" cy="3159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6316430" y="4590887"/>
            <a:ext cx="842481" cy="11428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V="1">
            <a:off x="5719997" y="5831736"/>
            <a:ext cx="1542931" cy="324907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H="1" flipV="1">
            <a:off x="3847160" y="4833721"/>
            <a:ext cx="34439" cy="1183125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 flipV="1">
            <a:off x="687974" y="5193191"/>
            <a:ext cx="19938" cy="107241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769514" y="6383869"/>
            <a:ext cx="1244637" cy="12376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flipV="1">
            <a:off x="2097415" y="5936593"/>
            <a:ext cx="469918" cy="487751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2323523" y="6071602"/>
            <a:ext cx="9824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/>
              <a:t>6cm</a:t>
            </a:r>
            <a:endParaRPr lang="en-GB" sz="2800" b="1" dirty="0"/>
          </a:p>
        </p:txBody>
      </p:sp>
      <p:sp>
        <p:nvSpPr>
          <p:cNvPr id="67" name="TextBox 66"/>
          <p:cNvSpPr txBox="1"/>
          <p:nvPr/>
        </p:nvSpPr>
        <p:spPr>
          <a:xfrm>
            <a:off x="988560" y="6355277"/>
            <a:ext cx="9824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7</a:t>
            </a:r>
            <a:r>
              <a:rPr lang="en-GB" sz="2800" b="1" dirty="0" smtClean="0"/>
              <a:t>cm</a:t>
            </a:r>
            <a:endParaRPr lang="en-GB" sz="2800" b="1" dirty="0"/>
          </a:p>
        </p:txBody>
      </p:sp>
      <p:sp>
        <p:nvSpPr>
          <p:cNvPr id="68" name="TextBox 67"/>
          <p:cNvSpPr txBox="1"/>
          <p:nvPr/>
        </p:nvSpPr>
        <p:spPr>
          <a:xfrm>
            <a:off x="-22187" y="5403111"/>
            <a:ext cx="9824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/>
              <a:t>6cm</a:t>
            </a:r>
            <a:endParaRPr lang="en-GB" sz="2800" b="1" dirty="0"/>
          </a:p>
        </p:txBody>
      </p:sp>
      <p:sp>
        <p:nvSpPr>
          <p:cNvPr id="69" name="TextBox 68"/>
          <p:cNvSpPr txBox="1"/>
          <p:nvPr/>
        </p:nvSpPr>
        <p:spPr>
          <a:xfrm>
            <a:off x="4382024" y="6180468"/>
            <a:ext cx="12402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/>
              <a:t>10cm</a:t>
            </a:r>
            <a:endParaRPr lang="en-GB" sz="2800" b="1" dirty="0"/>
          </a:p>
        </p:txBody>
      </p:sp>
      <p:sp>
        <p:nvSpPr>
          <p:cNvPr id="70" name="TextBox 69"/>
          <p:cNvSpPr txBox="1"/>
          <p:nvPr/>
        </p:nvSpPr>
        <p:spPr>
          <a:xfrm>
            <a:off x="6022629" y="6048518"/>
            <a:ext cx="12402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/>
              <a:t>12cm</a:t>
            </a:r>
            <a:endParaRPr lang="en-GB" sz="2800" b="1" dirty="0"/>
          </a:p>
        </p:txBody>
      </p:sp>
      <p:sp>
        <p:nvSpPr>
          <p:cNvPr id="71" name="TextBox 70"/>
          <p:cNvSpPr txBox="1"/>
          <p:nvPr/>
        </p:nvSpPr>
        <p:spPr>
          <a:xfrm>
            <a:off x="3063790" y="5138150"/>
            <a:ext cx="12402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8</a:t>
            </a:r>
            <a:r>
              <a:rPr lang="en-GB" sz="2800" b="1" dirty="0" smtClean="0"/>
              <a:t>cm</a:t>
            </a:r>
            <a:endParaRPr lang="en-GB" sz="2800" b="1" dirty="0"/>
          </a:p>
        </p:txBody>
      </p:sp>
      <p:sp>
        <p:nvSpPr>
          <p:cNvPr id="72" name="TextBox 71"/>
          <p:cNvSpPr txBox="1"/>
          <p:nvPr/>
        </p:nvSpPr>
        <p:spPr>
          <a:xfrm>
            <a:off x="8733962" y="4430978"/>
            <a:ext cx="12402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/>
              <a:t>4cm</a:t>
            </a:r>
            <a:endParaRPr lang="en-GB" sz="2800" b="1" dirty="0"/>
          </a:p>
        </p:txBody>
      </p:sp>
      <p:sp>
        <p:nvSpPr>
          <p:cNvPr id="73" name="TextBox 72"/>
          <p:cNvSpPr txBox="1"/>
          <p:nvPr/>
        </p:nvSpPr>
        <p:spPr>
          <a:xfrm>
            <a:off x="10983976" y="5528760"/>
            <a:ext cx="12402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6</a:t>
            </a:r>
            <a:r>
              <a:rPr lang="en-GB" sz="2800" b="1" dirty="0" smtClean="0"/>
              <a:t>cm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3975090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4600" y="90487"/>
            <a:ext cx="5207000" cy="546100"/>
          </a:xfrm>
        </p:spPr>
        <p:txBody>
          <a:bodyPr>
            <a:normAutofit fontScale="90000"/>
          </a:bodyPr>
          <a:lstStyle/>
          <a:p>
            <a:r>
              <a:rPr lang="en-GB" sz="3600" dirty="0" smtClean="0"/>
              <a:t>Starter 22 Answers</a:t>
            </a:r>
            <a:endParaRPr lang="en-GB" sz="3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28600" y="90487"/>
            <a:ext cx="2743200" cy="365125"/>
          </a:xfrm>
        </p:spPr>
        <p:txBody>
          <a:bodyPr/>
          <a:lstStyle/>
          <a:p>
            <a:fld id="{45C83799-A8BE-47FA-97FE-0EFEA12F99E7}" type="datetime1">
              <a:rPr lang="en-GB" sz="2000" b="1" smtClean="0">
                <a:solidFill>
                  <a:srgbClr val="FF0000"/>
                </a:solidFill>
              </a:rPr>
              <a:t>11/11/2019</a:t>
            </a:fld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399860" y="6348968"/>
            <a:ext cx="728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" action="ppaction://hlinkshowjump?jump=firstslide"/>
              </a:rPr>
              <a:t>home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0134600" y="6348968"/>
            <a:ext cx="10942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rId3" action="ppaction://hlinksldjump"/>
              </a:rPr>
              <a:t>questions</a:t>
            </a:r>
            <a:endParaRPr lang="en-GB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821724" y="3562735"/>
            <a:ext cx="10138719" cy="5461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5500" dirty="0"/>
          </a:p>
        </p:txBody>
      </p:sp>
      <p:sp>
        <p:nvSpPr>
          <p:cNvPr id="9" name="TextBox 8"/>
          <p:cNvSpPr txBox="1"/>
          <p:nvPr/>
        </p:nvSpPr>
        <p:spPr>
          <a:xfrm>
            <a:off x="1309816" y="1130164"/>
            <a:ext cx="22525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1.   £22118</a:t>
            </a:r>
            <a:endParaRPr lang="en-GB" sz="3600" dirty="0"/>
          </a:p>
        </p:txBody>
      </p:sp>
      <p:sp>
        <p:nvSpPr>
          <p:cNvPr id="10" name="TextBox 9"/>
          <p:cNvSpPr txBox="1"/>
          <p:nvPr/>
        </p:nvSpPr>
        <p:spPr>
          <a:xfrm>
            <a:off x="1309816" y="1946906"/>
            <a:ext cx="51352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/>
              <a:t>2</a:t>
            </a:r>
            <a:r>
              <a:rPr lang="en-GB" sz="3600" dirty="0" smtClean="0"/>
              <a:t>.   Max = 2.55, Min = 2.45</a:t>
            </a:r>
            <a:endParaRPr lang="en-GB" sz="3600" dirty="0"/>
          </a:p>
        </p:txBody>
      </p:sp>
      <p:sp>
        <p:nvSpPr>
          <p:cNvPr id="11" name="TextBox 10"/>
          <p:cNvSpPr txBox="1"/>
          <p:nvPr/>
        </p:nvSpPr>
        <p:spPr>
          <a:xfrm>
            <a:off x="1309816" y="2763648"/>
            <a:ext cx="16466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3.   75%</a:t>
            </a:r>
            <a:endParaRPr lang="en-GB" sz="3600" dirty="0"/>
          </a:p>
        </p:txBody>
      </p:sp>
      <p:sp>
        <p:nvSpPr>
          <p:cNvPr id="14" name="TextBox 13"/>
          <p:cNvSpPr txBox="1"/>
          <p:nvPr/>
        </p:nvSpPr>
        <p:spPr>
          <a:xfrm>
            <a:off x="1309816" y="3512619"/>
            <a:ext cx="22317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/>
              <a:t>4</a:t>
            </a:r>
            <a:r>
              <a:rPr lang="en-GB" sz="3600" dirty="0" smtClean="0"/>
              <a:t>.   29.2cm</a:t>
            </a:r>
            <a:endParaRPr lang="en-GB" sz="3600" dirty="0"/>
          </a:p>
        </p:txBody>
      </p:sp>
      <p:sp>
        <p:nvSpPr>
          <p:cNvPr id="12" name="TextBox 11"/>
          <p:cNvSpPr txBox="1"/>
          <p:nvPr/>
        </p:nvSpPr>
        <p:spPr>
          <a:xfrm>
            <a:off x="1320235" y="4463795"/>
            <a:ext cx="246093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5a. 252 cm</a:t>
            </a:r>
            <a:r>
              <a:rPr lang="en-GB" sz="3600" baseline="30000" dirty="0"/>
              <a:t>3</a:t>
            </a:r>
            <a:endParaRPr lang="en-GB" sz="3600" dirty="0" smtClean="0"/>
          </a:p>
          <a:p>
            <a:pPr marL="742950" indent="-742950">
              <a:buAutoNum type="alphaLcPeriod" startAt="2"/>
            </a:pPr>
            <a:r>
              <a:rPr lang="en-GB" sz="3600" dirty="0" smtClean="0"/>
              <a:t>480 cm</a:t>
            </a:r>
            <a:r>
              <a:rPr lang="en-GB" sz="3600" baseline="30000" dirty="0" smtClean="0"/>
              <a:t>3</a:t>
            </a:r>
          </a:p>
          <a:p>
            <a:pPr marL="742950" indent="-742950">
              <a:buAutoNum type="alphaLcPeriod" startAt="2"/>
            </a:pPr>
            <a:r>
              <a:rPr lang="en-GB" sz="3600" dirty="0" smtClean="0"/>
              <a:t>302 cm</a:t>
            </a:r>
            <a:r>
              <a:rPr lang="en-GB" sz="3600" baseline="30000" dirty="0" smtClean="0"/>
              <a:t>3</a:t>
            </a:r>
            <a:endParaRPr lang="en-GB" sz="3600" dirty="0" smtClean="0"/>
          </a:p>
          <a:p>
            <a:pPr marL="742950" indent="-742950">
              <a:buAutoNum type="alphaLcPeriod" startAt="2"/>
            </a:pP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665091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4600" y="90487"/>
            <a:ext cx="5207000" cy="546100"/>
          </a:xfrm>
        </p:spPr>
        <p:txBody>
          <a:bodyPr>
            <a:normAutofit fontScale="90000"/>
          </a:bodyPr>
          <a:lstStyle/>
          <a:p>
            <a:r>
              <a:rPr lang="en-GB" sz="3600" dirty="0" smtClean="0"/>
              <a:t>Starter 2 Answers</a:t>
            </a:r>
            <a:endParaRPr lang="en-GB" sz="3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28600" y="90487"/>
            <a:ext cx="2743200" cy="365125"/>
          </a:xfrm>
        </p:spPr>
        <p:txBody>
          <a:bodyPr/>
          <a:lstStyle/>
          <a:p>
            <a:fld id="{45C83799-A8BE-47FA-97FE-0EFEA12F99E7}" type="datetime1">
              <a:rPr lang="en-GB" sz="2000" b="1" smtClean="0">
                <a:solidFill>
                  <a:srgbClr val="FF0000"/>
                </a:solidFill>
              </a:rPr>
              <a:t>11/11/2019</a:t>
            </a:fld>
            <a:endParaRPr lang="en-GB" b="1" dirty="0">
              <a:solidFill>
                <a:srgbClr val="FF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33000" y="90487"/>
            <a:ext cx="1676400" cy="16764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928687"/>
            <a:ext cx="7596951" cy="5509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Q1. 1260</a:t>
            </a:r>
          </a:p>
          <a:p>
            <a:endParaRPr lang="en-GB" sz="3200" dirty="0"/>
          </a:p>
          <a:p>
            <a:r>
              <a:rPr lang="en-GB" sz="3200" dirty="0" smtClean="0"/>
              <a:t>Q2a) -45	b) 16</a:t>
            </a:r>
          </a:p>
          <a:p>
            <a:endParaRPr lang="en-GB" sz="3200" dirty="0" smtClean="0"/>
          </a:p>
          <a:p>
            <a:r>
              <a:rPr lang="en-GB" sz="3200" dirty="0" smtClean="0"/>
              <a:t>Q3. £2.04</a:t>
            </a:r>
          </a:p>
          <a:p>
            <a:endParaRPr lang="en-GB" sz="3200" dirty="0" smtClean="0"/>
          </a:p>
          <a:p>
            <a:r>
              <a:rPr lang="en-GB" sz="3200" dirty="0" smtClean="0"/>
              <a:t>Q4a) 2:1	b) 7:3    c) 9:16	d) 33:4	e) 1:2</a:t>
            </a:r>
          </a:p>
          <a:p>
            <a:endParaRPr lang="en-GB" sz="3200" dirty="0"/>
          </a:p>
          <a:p>
            <a:r>
              <a:rPr lang="en-GB" sz="3200" dirty="0" smtClean="0"/>
              <a:t>Q5.  £5.22</a:t>
            </a:r>
          </a:p>
          <a:p>
            <a:endParaRPr lang="en-GB" sz="3200" dirty="0"/>
          </a:p>
          <a:p>
            <a:r>
              <a:rPr lang="en-GB" sz="3200" dirty="0" smtClean="0"/>
              <a:t>Q6. £64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399860" y="6348968"/>
            <a:ext cx="728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" action="ppaction://hlinkshowjump?jump=firstslide"/>
              </a:rPr>
              <a:t>home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0134600" y="6348968"/>
            <a:ext cx="10942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rId4" action="ppaction://hlinksldjump"/>
              </a:rPr>
              <a:t>questions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5160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68600" y="0"/>
            <a:ext cx="5207000" cy="546100"/>
          </a:xfrm>
        </p:spPr>
        <p:txBody>
          <a:bodyPr>
            <a:normAutofit fontScale="90000"/>
          </a:bodyPr>
          <a:lstStyle/>
          <a:p>
            <a:r>
              <a:rPr lang="en-GB" sz="3600" smtClean="0"/>
              <a:t>Starter 3</a:t>
            </a:r>
            <a:endParaRPr lang="en-GB" sz="3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28600" y="90487"/>
            <a:ext cx="2743200" cy="365125"/>
          </a:xfrm>
        </p:spPr>
        <p:txBody>
          <a:bodyPr/>
          <a:lstStyle/>
          <a:p>
            <a:fld id="{45C83799-A8BE-47FA-97FE-0EFEA12F99E7}" type="datetime1">
              <a:rPr lang="en-GB" sz="2000" b="1" smtClean="0">
                <a:solidFill>
                  <a:srgbClr val="FF0000"/>
                </a:solidFill>
              </a:rPr>
              <a:t>11/11/2019</a:t>
            </a:fld>
            <a:endParaRPr lang="en-GB" b="1" dirty="0">
              <a:solidFill>
                <a:srgbClr val="FF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33000" y="90487"/>
            <a:ext cx="1676400" cy="16764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757058"/>
            <a:ext cx="120142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Q1. 37 x 50</a:t>
            </a:r>
          </a:p>
          <a:p>
            <a:endParaRPr lang="en-GB" sz="2800" dirty="0"/>
          </a:p>
          <a:p>
            <a:r>
              <a:rPr lang="en-GB" sz="2800" dirty="0" smtClean="0"/>
              <a:t>Q2 Adam saves up £12 a week for 5 weeks. He buys a new game for £44.59. How much money has he got left?</a:t>
            </a:r>
          </a:p>
          <a:p>
            <a:endParaRPr lang="en-GB" sz="2800" dirty="0" smtClean="0"/>
          </a:p>
          <a:p>
            <a:r>
              <a:rPr lang="en-GB" sz="2800" dirty="0" smtClean="0"/>
              <a:t>Q3. If 6 footballs cost £22. How much for 12?</a:t>
            </a:r>
          </a:p>
          <a:p>
            <a:endParaRPr lang="en-GB" sz="2800" dirty="0" smtClean="0"/>
          </a:p>
          <a:p>
            <a:r>
              <a:rPr lang="en-GB" sz="2800" dirty="0" smtClean="0"/>
              <a:t>Q4. There is a ratio of boys to girls in a class of 4:5. If there are 15 girls, how many boys are there?</a:t>
            </a:r>
          </a:p>
          <a:p>
            <a:endParaRPr lang="en-GB" sz="2800" dirty="0"/>
          </a:p>
          <a:p>
            <a:r>
              <a:rPr lang="en-GB" sz="2800" dirty="0" smtClean="0"/>
              <a:t>Q5.At a restaurant burgers and hotdogs are sold at a ratio of 5:7. If 65 burgers are sold, how many hotdogs?</a:t>
            </a:r>
          </a:p>
          <a:p>
            <a:endParaRPr lang="en-GB" sz="2800" dirty="0"/>
          </a:p>
          <a:p>
            <a:r>
              <a:rPr lang="en-GB" sz="2800" dirty="0" smtClean="0"/>
              <a:t>Q6. Red to Green ratio is 5:3. There are 1527 green. How many red?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399860" y="6348968"/>
            <a:ext cx="728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" action="ppaction://hlinkshowjump?jump=firstslide"/>
              </a:rPr>
              <a:t>home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10208985" y="6348968"/>
            <a:ext cx="950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rId4" action="ppaction://hlinksldjump"/>
              </a:rPr>
              <a:t>answers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4632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4600" y="90487"/>
            <a:ext cx="5207000" cy="546100"/>
          </a:xfrm>
        </p:spPr>
        <p:txBody>
          <a:bodyPr>
            <a:normAutofit fontScale="90000"/>
          </a:bodyPr>
          <a:lstStyle/>
          <a:p>
            <a:r>
              <a:rPr lang="en-GB" sz="3600" dirty="0" smtClean="0"/>
              <a:t>Starter 3 Answers</a:t>
            </a:r>
            <a:endParaRPr lang="en-GB" sz="3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28600" y="90487"/>
            <a:ext cx="2743200" cy="365125"/>
          </a:xfrm>
        </p:spPr>
        <p:txBody>
          <a:bodyPr/>
          <a:lstStyle/>
          <a:p>
            <a:fld id="{45C83799-A8BE-47FA-97FE-0EFEA12F99E7}" type="datetime1">
              <a:rPr lang="en-GB" sz="2000" b="1" smtClean="0">
                <a:solidFill>
                  <a:srgbClr val="FF0000"/>
                </a:solidFill>
              </a:rPr>
              <a:t>11/11/2019</a:t>
            </a:fld>
            <a:endParaRPr lang="en-GB" b="1" dirty="0">
              <a:solidFill>
                <a:srgbClr val="FF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33000" y="90487"/>
            <a:ext cx="1676400" cy="16764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928687"/>
            <a:ext cx="2012089" cy="5509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Q1. 1850</a:t>
            </a:r>
          </a:p>
          <a:p>
            <a:endParaRPr lang="en-GB" sz="3200" dirty="0"/>
          </a:p>
          <a:p>
            <a:r>
              <a:rPr lang="en-GB" sz="3200" dirty="0" smtClean="0"/>
              <a:t>Q2. £15.41</a:t>
            </a:r>
          </a:p>
          <a:p>
            <a:endParaRPr lang="en-GB" sz="3200" dirty="0" smtClean="0"/>
          </a:p>
          <a:p>
            <a:r>
              <a:rPr lang="en-GB" sz="3200" dirty="0" smtClean="0"/>
              <a:t>Q3. £44</a:t>
            </a:r>
          </a:p>
          <a:p>
            <a:endParaRPr lang="en-GB" sz="3200" dirty="0" smtClean="0"/>
          </a:p>
          <a:p>
            <a:r>
              <a:rPr lang="en-GB" sz="3200" dirty="0" smtClean="0"/>
              <a:t>Q4. 12</a:t>
            </a:r>
          </a:p>
          <a:p>
            <a:endParaRPr lang="en-GB" sz="3200" dirty="0"/>
          </a:p>
          <a:p>
            <a:r>
              <a:rPr lang="en-GB" sz="3200" dirty="0" smtClean="0"/>
              <a:t>Q5.  91</a:t>
            </a:r>
          </a:p>
          <a:p>
            <a:endParaRPr lang="en-GB" sz="3200" dirty="0"/>
          </a:p>
          <a:p>
            <a:r>
              <a:rPr lang="en-GB" sz="3200" dirty="0" smtClean="0"/>
              <a:t>Q6. 2545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399860" y="6348968"/>
            <a:ext cx="728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" action="ppaction://hlinkshowjump?jump=firstslide"/>
              </a:rPr>
              <a:t>home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0134600" y="6348968"/>
            <a:ext cx="10942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rId4" action="ppaction://hlinksldjump"/>
              </a:rPr>
              <a:t>questions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0742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68600" y="0"/>
            <a:ext cx="5207000" cy="546100"/>
          </a:xfrm>
        </p:spPr>
        <p:txBody>
          <a:bodyPr>
            <a:normAutofit fontScale="90000"/>
          </a:bodyPr>
          <a:lstStyle/>
          <a:p>
            <a:r>
              <a:rPr lang="en-GB" sz="3600" dirty="0" smtClean="0"/>
              <a:t>Starter 4</a:t>
            </a:r>
            <a:endParaRPr lang="en-GB" sz="3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28600" y="90487"/>
            <a:ext cx="2743200" cy="365125"/>
          </a:xfrm>
        </p:spPr>
        <p:txBody>
          <a:bodyPr/>
          <a:lstStyle/>
          <a:p>
            <a:fld id="{45C83799-A8BE-47FA-97FE-0EFEA12F99E7}" type="datetime1">
              <a:rPr lang="en-GB" sz="2000" b="1" smtClean="0">
                <a:solidFill>
                  <a:srgbClr val="FF0000"/>
                </a:solidFill>
              </a:rPr>
              <a:t>11/11/2019</a:t>
            </a:fld>
            <a:endParaRPr lang="en-GB" b="1" dirty="0">
              <a:solidFill>
                <a:srgbClr val="FF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33000" y="90487"/>
            <a:ext cx="1676400" cy="16764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757058"/>
            <a:ext cx="120142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Q1. 88 x 15</a:t>
            </a:r>
          </a:p>
          <a:p>
            <a:endParaRPr lang="en-GB" sz="2800" dirty="0"/>
          </a:p>
          <a:p>
            <a:r>
              <a:rPr lang="en-GB" sz="2800" dirty="0" smtClean="0"/>
              <a:t>Q2 Round 4193123 to two significant figures</a:t>
            </a:r>
          </a:p>
          <a:p>
            <a:endParaRPr lang="en-GB" sz="2800" dirty="0" smtClean="0"/>
          </a:p>
          <a:p>
            <a:r>
              <a:rPr lang="en-GB" sz="2800" dirty="0" smtClean="0"/>
              <a:t>Q3. Round 0.0134811 to two significant figures</a:t>
            </a:r>
          </a:p>
          <a:p>
            <a:endParaRPr lang="en-GB" sz="2800" dirty="0" smtClean="0"/>
          </a:p>
          <a:p>
            <a:r>
              <a:rPr lang="en-GB" sz="2800" dirty="0" smtClean="0"/>
              <a:t>Q4. If 4 packs of sweet cost £3.80, what is the cost of 5 packs? </a:t>
            </a:r>
            <a:endParaRPr lang="en-GB" sz="2800" dirty="0"/>
          </a:p>
          <a:p>
            <a:endParaRPr lang="en-GB" sz="2800" dirty="0"/>
          </a:p>
          <a:p>
            <a:r>
              <a:rPr lang="en-GB" sz="2800" dirty="0" smtClean="0"/>
              <a:t>Q5. At a restaurant burgers and hotdogs are sold at a ratio of 5:7. 144 burgers and hotdogs are sold in total how much was sold of each?</a:t>
            </a:r>
            <a:endParaRPr lang="en-GB" sz="2800" dirty="0"/>
          </a:p>
          <a:p>
            <a:endParaRPr lang="en-GB" sz="2800" dirty="0"/>
          </a:p>
          <a:p>
            <a:r>
              <a:rPr lang="en-GB" sz="2800" dirty="0" smtClean="0"/>
              <a:t>Q6. Clare, Rory and Sophie all split £450 in a ratio of 4:2:3. How much does each person get?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399860" y="6348968"/>
            <a:ext cx="728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" action="ppaction://hlinkshowjump?jump=firstslide"/>
              </a:rPr>
              <a:t>home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10208985" y="6348968"/>
            <a:ext cx="950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rId4" action="ppaction://hlinksldjump"/>
              </a:rPr>
              <a:t>answers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0153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4600" y="90487"/>
            <a:ext cx="5207000" cy="546100"/>
          </a:xfrm>
        </p:spPr>
        <p:txBody>
          <a:bodyPr>
            <a:normAutofit fontScale="90000"/>
          </a:bodyPr>
          <a:lstStyle/>
          <a:p>
            <a:r>
              <a:rPr lang="en-GB" sz="3600" dirty="0" smtClean="0"/>
              <a:t>Starter 4 Answers</a:t>
            </a:r>
            <a:endParaRPr lang="en-GB" sz="3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28600" y="90487"/>
            <a:ext cx="2743200" cy="365125"/>
          </a:xfrm>
        </p:spPr>
        <p:txBody>
          <a:bodyPr/>
          <a:lstStyle/>
          <a:p>
            <a:fld id="{45C83799-A8BE-47FA-97FE-0EFEA12F99E7}" type="datetime1">
              <a:rPr lang="en-GB" sz="2000" b="1" smtClean="0">
                <a:solidFill>
                  <a:srgbClr val="FF0000"/>
                </a:solidFill>
              </a:rPr>
              <a:t>11/11/2019</a:t>
            </a:fld>
            <a:endParaRPr lang="en-GB" b="1" dirty="0">
              <a:solidFill>
                <a:srgbClr val="FF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33000" y="90487"/>
            <a:ext cx="1676400" cy="16764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928687"/>
            <a:ext cx="4787080" cy="5509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Q1. 1320</a:t>
            </a:r>
          </a:p>
          <a:p>
            <a:endParaRPr lang="en-GB" sz="3200" dirty="0"/>
          </a:p>
          <a:p>
            <a:r>
              <a:rPr lang="en-GB" sz="3200" dirty="0" smtClean="0"/>
              <a:t>Q2. 4200000</a:t>
            </a:r>
          </a:p>
          <a:p>
            <a:endParaRPr lang="en-GB" sz="3200" dirty="0" smtClean="0"/>
          </a:p>
          <a:p>
            <a:r>
              <a:rPr lang="en-GB" sz="3200" dirty="0" smtClean="0"/>
              <a:t>Q3. 0.013</a:t>
            </a:r>
          </a:p>
          <a:p>
            <a:endParaRPr lang="en-GB" sz="3200" dirty="0" smtClean="0"/>
          </a:p>
          <a:p>
            <a:r>
              <a:rPr lang="en-GB" sz="3200" dirty="0" smtClean="0"/>
              <a:t>Q4. £4.75</a:t>
            </a:r>
          </a:p>
          <a:p>
            <a:endParaRPr lang="en-GB" sz="3200" dirty="0"/>
          </a:p>
          <a:p>
            <a:r>
              <a:rPr lang="en-GB" sz="3200" dirty="0" smtClean="0"/>
              <a:t>Q5.  60 burgers, 84 hotdogs</a:t>
            </a:r>
          </a:p>
          <a:p>
            <a:endParaRPr lang="en-GB" sz="3200" dirty="0"/>
          </a:p>
          <a:p>
            <a:r>
              <a:rPr lang="en-GB" sz="3200" dirty="0" smtClean="0"/>
              <a:t>Q6. 200:100:150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399860" y="6348968"/>
            <a:ext cx="728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" action="ppaction://hlinkshowjump?jump=firstslide"/>
              </a:rPr>
              <a:t>home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0134600" y="6348968"/>
            <a:ext cx="10942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rId4" action="ppaction://hlinksldjump"/>
              </a:rPr>
              <a:t>questions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338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ontrol xmlns="http://schemas.microsoft.com/VisualStudio/2011/storyboarding/control">
  <Id Name="d6a6893c-23e9-4276-85ac-ff45d6627735" Revision="1" Stencil="System.MyShapes" StencilVersion="1.0"/>
</Control>
</file>

<file path=customXml/item2.xml><?xml version="1.0" encoding="utf-8"?>
<Control xmlns="http://schemas.microsoft.com/VisualStudio/2011/storyboarding/control">
  <Id Name="d6a6893c-23e9-4276-85ac-ff45d6627735" Revision="1" Stencil="System.MyShapes" StencilVersion="1.0"/>
</Control>
</file>

<file path=customXml/itemProps1.xml><?xml version="1.0" encoding="utf-8"?>
<ds:datastoreItem xmlns:ds="http://schemas.openxmlformats.org/officeDocument/2006/customXml" ds:itemID="{A32A57C2-BC8B-476F-9378-FF43FFDEE11F}">
  <ds:schemaRefs>
    <ds:schemaRef ds:uri="http://schemas.microsoft.com/VisualStudio/2011/storyboarding/control"/>
  </ds:schemaRefs>
</ds:datastoreItem>
</file>

<file path=customXml/itemProps2.xml><?xml version="1.0" encoding="utf-8"?>
<ds:datastoreItem xmlns:ds="http://schemas.openxmlformats.org/officeDocument/2006/customXml" ds:itemID="{970AB211-3970-42E5-A71B-E6C88FAF4590}">
  <ds:schemaRefs>
    <ds:schemaRef ds:uri="http://schemas.microsoft.com/VisualStudio/2011/storyboarding/contro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1662</TotalTime>
  <Words>2051</Words>
  <Application>Microsoft Office PowerPoint</Application>
  <PresentationFormat>Widescreen</PresentationFormat>
  <Paragraphs>680</Paragraphs>
  <Slides>45</Slides>
  <Notes>44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0" baseType="lpstr">
      <vt:lpstr>Arial</vt:lpstr>
      <vt:lpstr>Calibri</vt:lpstr>
      <vt:lpstr>Calibri Light</vt:lpstr>
      <vt:lpstr>Cambria Math</vt:lpstr>
      <vt:lpstr>Office Theme</vt:lpstr>
      <vt:lpstr>N5 Apps Starters</vt:lpstr>
      <vt:lpstr>Starter 1</vt:lpstr>
      <vt:lpstr>Starter 1 Answers</vt:lpstr>
      <vt:lpstr>Starter 2</vt:lpstr>
      <vt:lpstr>Starter 2 Answers</vt:lpstr>
      <vt:lpstr>Starter 3</vt:lpstr>
      <vt:lpstr>Starter 3 Answers</vt:lpstr>
      <vt:lpstr>Starter 4</vt:lpstr>
      <vt:lpstr>Starter 4 Answers</vt:lpstr>
      <vt:lpstr>Starter 5</vt:lpstr>
      <vt:lpstr>Starter 5 Answers</vt:lpstr>
      <vt:lpstr>Starter 6</vt:lpstr>
      <vt:lpstr>Starter 6 Answers</vt:lpstr>
      <vt:lpstr>Starter 7</vt:lpstr>
      <vt:lpstr>Starter 7 Answers</vt:lpstr>
      <vt:lpstr>Starter 8</vt:lpstr>
      <vt:lpstr>Starter 8 Answers</vt:lpstr>
      <vt:lpstr>Starter 9</vt:lpstr>
      <vt:lpstr>Starter 9 Answers</vt:lpstr>
      <vt:lpstr>Starter 10</vt:lpstr>
      <vt:lpstr>Starter 10 Answers</vt:lpstr>
      <vt:lpstr>Starter 11</vt:lpstr>
      <vt:lpstr>Starter 11 Answers</vt:lpstr>
      <vt:lpstr>Starter 12</vt:lpstr>
      <vt:lpstr>Starter 12 Answers</vt:lpstr>
      <vt:lpstr>Starter 13</vt:lpstr>
      <vt:lpstr>Starter 13 Answers</vt:lpstr>
      <vt:lpstr>Starter 14</vt:lpstr>
      <vt:lpstr>Starter 14 Answers</vt:lpstr>
      <vt:lpstr>Starter 15</vt:lpstr>
      <vt:lpstr>Starter 15 Answers</vt:lpstr>
      <vt:lpstr>Starter 16</vt:lpstr>
      <vt:lpstr>Starter 16 Answers</vt:lpstr>
      <vt:lpstr>Starter 17</vt:lpstr>
      <vt:lpstr>Starter 17 Answers</vt:lpstr>
      <vt:lpstr>Starter 18</vt:lpstr>
      <vt:lpstr>Starter 18 Answers</vt:lpstr>
      <vt:lpstr>Starter 19</vt:lpstr>
      <vt:lpstr>Starter 19 Answers</vt:lpstr>
      <vt:lpstr>Starter 20</vt:lpstr>
      <vt:lpstr>Starter 20 Answers</vt:lpstr>
      <vt:lpstr>Starter 21</vt:lpstr>
      <vt:lpstr>Starter 21 Answers</vt:lpstr>
      <vt:lpstr>Starter 22</vt:lpstr>
      <vt:lpstr>Starter 22 Answers</vt:lpstr>
    </vt:vector>
  </TitlesOfParts>
  <Company>Falkirk Council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N5 Apps Starters</dc:title>
  <dc:creator>Andrew Shirra</dc:creator>
  <cp:lastModifiedBy>Andrew Shirra</cp:lastModifiedBy>
  <cp:revision>61</cp:revision>
  <dcterms:created xsi:type="dcterms:W3CDTF">2019-06-10T07:10:56Z</dcterms:created>
  <dcterms:modified xsi:type="dcterms:W3CDTF">2019-11-11T09:55:31Z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fs.IsStoryboard">
    <vt:bool>true</vt:bool>
  </property>
  <property fmtid="{D5CDD505-2E9C-101B-9397-08002B2CF9AE}" pid="3" name="Tfs.LastKnownPath">
    <vt:lpwstr>\\larb-data-ss-01\shared for staff$\Faculty\Maths\Maths\CFE and national courses\Application of Maths\N5 Apps Starters.pptx</vt:lpwstr>
  </property>
</Properties>
</file>