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4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89D1E-621E-4DA0-8EB5-CE5BF0DA886B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DBDE2-991E-4EB8-9B12-99BE8B230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9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09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839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19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60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48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836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223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92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033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63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54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85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589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49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678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4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232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80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71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651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903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67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833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2986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552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306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937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425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4727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159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28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73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2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2472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83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258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455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715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5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7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6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9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21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DBDE2-991E-4EB8-9B12-99BE8B230ED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6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7A2E-B2E6-4AE0-A405-040500A69F99}" type="datetime1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0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0470-8A2B-4210-8352-E973622D75A8}" type="datetime1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0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7F7B-AE8F-4599-8701-639F5405DDAA}" type="datetime1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8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D046-377E-4813-AFAC-D80A76428EB6}" type="datetime1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7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F039-EAA3-443C-A806-709714256E0D}" type="datetime1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9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689B-5341-40CF-AD83-7883EB7512F3}" type="datetime1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5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22AB-F286-4269-81C3-FD5763FC1169}" type="datetime1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1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0638-5FA8-4CD6-B15F-F79845B88A64}" type="datetime1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586-072E-44B6-BAB6-CE2374C67B06}" type="datetime1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22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1164-A9BF-4E5F-93E9-0AF67D7BB014}" type="datetime1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72D4-A19B-4329-87CB-12D8ED117AFE}" type="datetime1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47A94-08EE-4F59-882E-DEDF6C354584}" type="datetime1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6542B-49B2-4786-A503-7A63BB3CA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.xml"/><Relationship Id="rId5" Type="http://schemas.openxmlformats.org/officeDocument/2006/relationships/image" Target="../media/image2.gif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00"/>
            <a:ext cx="5207000" cy="5461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N5 Apps Starters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0226" y="1128549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 action="ppaction://hlinksldjump"/>
              </a:rPr>
              <a:t>Starter 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028" y="1527102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Starter </a:t>
            </a:r>
            <a:r>
              <a:rPr lang="en-GB" dirty="0">
                <a:hlinkClick r:id="rId3" action="ppaction://hlinksldjump"/>
              </a:rPr>
              <a:t>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0226" y="1925655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Starter 3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485" y="2324208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5" action="ppaction://hlinksldjump"/>
              </a:rPr>
              <a:t>Starter 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485" y="2680070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6" action="ppaction://hlinksldjump"/>
              </a:rPr>
              <a:t>Starter 5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1129" y="3049402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7" action="ppaction://hlinksldjump"/>
              </a:rPr>
              <a:t>Starter 6</a:t>
            </a:r>
            <a:endParaRPr lang="en-GB" dirty="0"/>
          </a:p>
        </p:txBody>
      </p:sp>
      <p:sp>
        <p:nvSpPr>
          <p:cNvPr id="14" name="TextBox 13">
            <a:hlinkClick r:id="rId8" action="ppaction://hlinksldjump"/>
          </p:cNvPr>
          <p:cNvSpPr txBox="1"/>
          <p:nvPr/>
        </p:nvSpPr>
        <p:spPr>
          <a:xfrm>
            <a:off x="91773" y="3418734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8" action="ppaction://hlinksldjump"/>
              </a:rPr>
              <a:t>Starter 7</a:t>
            </a:r>
            <a:endParaRPr lang="en-GB" dirty="0"/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82694" y="3803817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9" action="ppaction://hlinksldjump"/>
              </a:rPr>
              <a:t>Starter 8</a:t>
            </a:r>
            <a:endParaRPr lang="en-GB" dirty="0"/>
          </a:p>
        </p:txBody>
      </p:sp>
      <p:sp>
        <p:nvSpPr>
          <p:cNvPr id="16" name="TextBox 15">
            <a:hlinkClick r:id="rId8" action="ppaction://hlinksldjump"/>
          </p:cNvPr>
          <p:cNvSpPr txBox="1"/>
          <p:nvPr/>
        </p:nvSpPr>
        <p:spPr>
          <a:xfrm>
            <a:off x="111286" y="4221451"/>
            <a:ext cx="99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0" action="ppaction://hlinksldjump"/>
              </a:rPr>
              <a:t>Starter </a:t>
            </a:r>
            <a:r>
              <a:rPr lang="en-GB" dirty="0">
                <a:hlinkClick r:id="rId10" action="ppaction://hlinksldjump"/>
              </a:rPr>
              <a:t>9</a:t>
            </a:r>
            <a:endParaRPr lang="en-GB" dirty="0"/>
          </a:p>
        </p:txBody>
      </p:sp>
      <p:sp>
        <p:nvSpPr>
          <p:cNvPr id="17" name="TextBox 16">
            <a:hlinkClick r:id="rId8" action="ppaction://hlinksldjump"/>
          </p:cNvPr>
          <p:cNvSpPr txBox="1"/>
          <p:nvPr/>
        </p:nvSpPr>
        <p:spPr>
          <a:xfrm>
            <a:off x="52776" y="4646563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1" action="ppaction://hlinksldjump"/>
              </a:rPr>
              <a:t>Starter 10</a:t>
            </a:r>
            <a:endParaRPr lang="en-GB" dirty="0"/>
          </a:p>
        </p:txBody>
      </p:sp>
      <p:sp>
        <p:nvSpPr>
          <p:cNvPr id="18" name="TextBox 17">
            <a:hlinkClick r:id="rId12" action="ppaction://hlinksldjump"/>
          </p:cNvPr>
          <p:cNvSpPr txBox="1"/>
          <p:nvPr/>
        </p:nvSpPr>
        <p:spPr>
          <a:xfrm>
            <a:off x="1272780" y="1128549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2" action="ppaction://hlinksldjump"/>
              </a:rPr>
              <a:t>Starter 11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277437" y="1529331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3" action="ppaction://hlinksldjump"/>
              </a:rPr>
              <a:t>Starter 12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301619" y="1954876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4" action="ppaction://hlinksldjump"/>
              </a:rPr>
              <a:t>Starter 13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72780" y="2357887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5" action="ppaction://hlinksldjump"/>
              </a:rPr>
              <a:t>Starter 14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249522" y="2715589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6" action="ppaction://hlinksldjump"/>
              </a:rPr>
              <a:t>Starter 15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261151" y="3044490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7" action="ppaction://hlinksldjump"/>
              </a:rPr>
              <a:t>Starter 16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249522" y="3431091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8" action="ppaction://hlinksldjump"/>
              </a:rPr>
              <a:t>Starter 17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249522" y="3800423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19" action="ppaction://hlinksldjump"/>
              </a:rPr>
              <a:t>Starter 18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249522" y="4228672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0" action="ppaction://hlinksldjump"/>
              </a:rPr>
              <a:t>Starter 19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301619" y="4646563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1" action="ppaction://hlinksldjump"/>
              </a:rPr>
              <a:t>Starter 20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582354" y="1157770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2" action="ppaction://hlinksldjump"/>
              </a:rPr>
              <a:t>Starter 21</a:t>
            </a:r>
            <a:endParaRPr lang="en-GB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2582354" y="1502979"/>
            <a:ext cx="11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3" action="ppaction://hlinksldjump"/>
              </a:rPr>
              <a:t>Starter 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6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5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57058"/>
            <a:ext cx="1201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It costs £3.99 for a magazine, what is the cost of 8 magazines?</a:t>
            </a:r>
          </a:p>
          <a:p>
            <a:endParaRPr lang="en-GB" sz="2800" dirty="0"/>
          </a:p>
          <a:p>
            <a:r>
              <a:rPr lang="en-GB" sz="2800" dirty="0" smtClean="0"/>
              <a:t>Q2 Round 0.6755 to three significant figures</a:t>
            </a:r>
          </a:p>
          <a:p>
            <a:endParaRPr lang="en-GB" sz="2800" dirty="0" smtClean="0"/>
          </a:p>
          <a:p>
            <a:r>
              <a:rPr lang="en-GB" sz="2800" dirty="0" smtClean="0"/>
              <a:t>Q3. Simplify the ratio 130 : 75</a:t>
            </a:r>
          </a:p>
          <a:p>
            <a:endParaRPr lang="en-GB" sz="2800" dirty="0" smtClean="0"/>
          </a:p>
          <a:p>
            <a:r>
              <a:rPr lang="en-GB" sz="2800" dirty="0" smtClean="0"/>
              <a:t>Q4. A 10kg bag of flour costs £3.80, what is the cost of a 3kg bag?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Q5. There is a ratio of red to black ties in a shop of 3:4. If there are 27 red ties, how many ties are there altogether?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Q6. What is 12% of £30000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5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201208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£31.92</a:t>
            </a:r>
          </a:p>
          <a:p>
            <a:endParaRPr lang="en-GB" sz="3200" dirty="0"/>
          </a:p>
          <a:p>
            <a:r>
              <a:rPr lang="en-GB" sz="3200" dirty="0" smtClean="0"/>
              <a:t>Q2. 0.676</a:t>
            </a:r>
          </a:p>
          <a:p>
            <a:endParaRPr lang="en-GB" sz="3200" dirty="0" smtClean="0"/>
          </a:p>
          <a:p>
            <a:r>
              <a:rPr lang="en-GB" sz="3200" dirty="0" smtClean="0"/>
              <a:t>Q3. 26:15</a:t>
            </a:r>
          </a:p>
          <a:p>
            <a:endParaRPr lang="en-GB" sz="3200" dirty="0" smtClean="0"/>
          </a:p>
          <a:p>
            <a:r>
              <a:rPr lang="en-GB" sz="3200" dirty="0" smtClean="0"/>
              <a:t>Q4. £1.14</a:t>
            </a:r>
          </a:p>
          <a:p>
            <a:endParaRPr lang="en-GB" sz="3200" dirty="0"/>
          </a:p>
          <a:p>
            <a:r>
              <a:rPr lang="en-GB" sz="3200" dirty="0" smtClean="0"/>
              <a:t>Q5.  63</a:t>
            </a:r>
          </a:p>
          <a:p>
            <a:endParaRPr lang="en-GB" sz="3200" dirty="0"/>
          </a:p>
          <a:p>
            <a:r>
              <a:rPr lang="en-GB" sz="3200" dirty="0" smtClean="0"/>
              <a:t>Q6. £6600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5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6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57058"/>
            <a:ext cx="1201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Round 39945 to two significant figures.</a:t>
            </a:r>
          </a:p>
          <a:p>
            <a:endParaRPr lang="en-GB" sz="2800" dirty="0"/>
          </a:p>
          <a:p>
            <a:r>
              <a:rPr lang="en-GB" sz="2800" dirty="0" smtClean="0"/>
              <a:t>Q2 If 3 </a:t>
            </a:r>
            <a:r>
              <a:rPr lang="en-GB" sz="2800" dirty="0" err="1" smtClean="0"/>
              <a:t>freddos</a:t>
            </a:r>
            <a:r>
              <a:rPr lang="en-GB" sz="2800" dirty="0" smtClean="0"/>
              <a:t> costs 75p, how much would 10 </a:t>
            </a:r>
            <a:r>
              <a:rPr lang="en-GB" sz="2800" dirty="0" err="1" smtClean="0"/>
              <a:t>freddos</a:t>
            </a:r>
            <a:r>
              <a:rPr lang="en-GB" sz="2800" dirty="0" smtClean="0"/>
              <a:t> cost?</a:t>
            </a:r>
          </a:p>
          <a:p>
            <a:endParaRPr lang="en-GB" sz="2800" dirty="0" smtClean="0"/>
          </a:p>
          <a:p>
            <a:r>
              <a:rPr lang="en-GB" sz="2800" dirty="0" smtClean="0"/>
              <a:t>Q3. What is 20% of 4800kg</a:t>
            </a:r>
          </a:p>
          <a:p>
            <a:endParaRPr lang="en-GB" sz="2800" dirty="0" smtClean="0"/>
          </a:p>
          <a:p>
            <a:r>
              <a:rPr lang="en-GB" sz="2800" dirty="0" smtClean="0"/>
              <a:t>Q4. What is 75% of 2000m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Q5. There is a ratio red to blue of 2:7. If there are 50 red, how many blue?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Q6. What is 45 out of 75 as a percentage?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3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6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202811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40000</a:t>
            </a:r>
          </a:p>
          <a:p>
            <a:endParaRPr lang="en-GB" sz="3200" dirty="0"/>
          </a:p>
          <a:p>
            <a:r>
              <a:rPr lang="en-GB" sz="3200" dirty="0" smtClean="0"/>
              <a:t>Q2. £2.50</a:t>
            </a:r>
          </a:p>
          <a:p>
            <a:endParaRPr lang="en-GB" sz="3200" dirty="0" smtClean="0"/>
          </a:p>
          <a:p>
            <a:r>
              <a:rPr lang="en-GB" sz="3200" dirty="0" smtClean="0"/>
              <a:t>Q3. 960kg</a:t>
            </a:r>
          </a:p>
          <a:p>
            <a:endParaRPr lang="en-GB" sz="3200" dirty="0" smtClean="0"/>
          </a:p>
          <a:p>
            <a:r>
              <a:rPr lang="en-GB" sz="3200" dirty="0" smtClean="0"/>
              <a:t>Q4. 1500m</a:t>
            </a:r>
          </a:p>
          <a:p>
            <a:endParaRPr lang="en-GB" sz="3200" dirty="0"/>
          </a:p>
          <a:p>
            <a:r>
              <a:rPr lang="en-GB" sz="3200" dirty="0" smtClean="0"/>
              <a:t>Q5.  175</a:t>
            </a:r>
          </a:p>
          <a:p>
            <a:endParaRPr lang="en-GB" sz="3200" dirty="0"/>
          </a:p>
          <a:p>
            <a:r>
              <a:rPr lang="en-GB" sz="3200" dirty="0" smtClean="0"/>
              <a:t>Q6. 60%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5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7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757058"/>
                <a:ext cx="12014200" cy="5443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Q1. Round 17655 to the nearest thousand.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Q2 If two pairs of head phones cost £48, what is the cost of 4 pairs?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Q3. What is 10% of 3000kg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Q4. What is 45% of 2000m</a:t>
                </a:r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 smtClean="0"/>
                  <a:t>Q5. 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of £3.80?</a:t>
                </a:r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 smtClean="0"/>
                  <a:t>Q6. A house increases in price by 10% per year. If the house was worth £100,000 one year, how much did it cost 2 years later?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57058"/>
                <a:ext cx="12014200" cy="5443157"/>
              </a:xfrm>
              <a:prstGeom prst="rect">
                <a:avLst/>
              </a:prstGeom>
              <a:blipFill rotWithShape="0">
                <a:blip r:embed="rId4"/>
                <a:stretch>
                  <a:fillRect l="-1015" t="-1008" b="-2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5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7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307488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18000</a:t>
            </a:r>
          </a:p>
          <a:p>
            <a:endParaRPr lang="en-GB" sz="3200" dirty="0"/>
          </a:p>
          <a:p>
            <a:r>
              <a:rPr lang="en-GB" sz="3200" dirty="0" smtClean="0"/>
              <a:t>Q2. £96</a:t>
            </a:r>
          </a:p>
          <a:p>
            <a:endParaRPr lang="en-GB" sz="3200" dirty="0" smtClean="0"/>
          </a:p>
          <a:p>
            <a:r>
              <a:rPr lang="en-GB" sz="3200" dirty="0" smtClean="0"/>
              <a:t>Q3. 300kg</a:t>
            </a:r>
          </a:p>
          <a:p>
            <a:endParaRPr lang="en-GB" sz="3200" dirty="0" smtClean="0"/>
          </a:p>
          <a:p>
            <a:r>
              <a:rPr lang="en-GB" sz="3200" dirty="0" smtClean="0"/>
              <a:t>Q4. 900m</a:t>
            </a:r>
          </a:p>
          <a:p>
            <a:endParaRPr lang="en-GB" sz="3200" dirty="0"/>
          </a:p>
          <a:p>
            <a:r>
              <a:rPr lang="en-GB" sz="3200" dirty="0" smtClean="0"/>
              <a:t>Q5.  £0.76 or 76p</a:t>
            </a:r>
          </a:p>
          <a:p>
            <a:endParaRPr lang="en-GB" sz="3200" dirty="0"/>
          </a:p>
          <a:p>
            <a:r>
              <a:rPr lang="en-GB" sz="3200" dirty="0" smtClean="0"/>
              <a:t>Q6. £121,000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9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8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757058"/>
                <a:ext cx="12014200" cy="500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Q1. Round 220819 to the nearest hundred.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Q2 If three pairs of head phones cost £66, what is the cost of five pairs?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Q3. What is 20% of 3000kg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Q4. What is 25% of 2000m</a:t>
                </a:r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 smtClean="0"/>
                  <a:t>Q5. 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of £3.80?</a:t>
                </a:r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 smtClean="0"/>
                  <a:t>Q6. What is the probability of getting a 3 or a 4 on a dice when you roll it?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57058"/>
                <a:ext cx="12014200" cy="5009577"/>
              </a:xfrm>
              <a:prstGeom prst="rect">
                <a:avLst/>
              </a:prstGeom>
              <a:blipFill rotWithShape="0">
                <a:blip r:embed="rId4"/>
                <a:stretch>
                  <a:fillRect l="-1015" t="-1095" b="-2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5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8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8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928687"/>
                <a:ext cx="3074881" cy="575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dirty="0" smtClean="0"/>
                  <a:t>Q1. 220800</a:t>
                </a:r>
              </a:p>
              <a:p>
                <a:endParaRPr lang="en-GB" sz="3200" dirty="0"/>
              </a:p>
              <a:p>
                <a:r>
                  <a:rPr lang="en-GB" sz="3200" dirty="0" smtClean="0"/>
                  <a:t>Q2. £110</a:t>
                </a:r>
              </a:p>
              <a:p>
                <a:endParaRPr lang="en-GB" sz="3200" dirty="0" smtClean="0"/>
              </a:p>
              <a:p>
                <a:r>
                  <a:rPr lang="en-GB" sz="3200" dirty="0" smtClean="0"/>
                  <a:t>Q3. 600kg</a:t>
                </a:r>
              </a:p>
              <a:p>
                <a:endParaRPr lang="en-GB" sz="3200" dirty="0" smtClean="0"/>
              </a:p>
              <a:p>
                <a:r>
                  <a:rPr lang="en-GB" sz="3200" dirty="0" smtClean="0"/>
                  <a:t>Q4. 500m</a:t>
                </a:r>
              </a:p>
              <a:p>
                <a:endParaRPr lang="en-GB" sz="3200" dirty="0"/>
              </a:p>
              <a:p>
                <a:r>
                  <a:rPr lang="en-GB" sz="3200" dirty="0" smtClean="0"/>
                  <a:t>Q5.  £0.95 or 95p</a:t>
                </a:r>
              </a:p>
              <a:p>
                <a:endParaRPr lang="en-GB" sz="3200" dirty="0"/>
              </a:p>
              <a:p>
                <a:r>
                  <a:rPr lang="en-GB" sz="3200" dirty="0" smtClean="0"/>
                  <a:t>Q6.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32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8687"/>
                <a:ext cx="3074881" cy="5756769"/>
              </a:xfrm>
              <a:prstGeom prst="rect">
                <a:avLst/>
              </a:prstGeom>
              <a:blipFill rotWithShape="0">
                <a:blip r:embed="rId4"/>
                <a:stretch>
                  <a:fillRect l="-4960" t="-1376" r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5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9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57058"/>
            <a:ext cx="1201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Round 73813 to 3 significant figures </a:t>
            </a:r>
          </a:p>
          <a:p>
            <a:endParaRPr lang="en-GB" sz="2800" dirty="0"/>
          </a:p>
          <a:p>
            <a:r>
              <a:rPr lang="en-GB" sz="2800" dirty="0" smtClean="0"/>
              <a:t>Q2. What is the probability of getting a score of 12 from rolling two dice?</a:t>
            </a:r>
          </a:p>
          <a:p>
            <a:endParaRPr lang="en-GB" sz="2800" dirty="0" smtClean="0"/>
          </a:p>
          <a:p>
            <a:r>
              <a:rPr lang="en-GB" sz="2800" dirty="0" smtClean="0"/>
              <a:t>Q3. What is 17% of 8000kg</a:t>
            </a:r>
          </a:p>
          <a:p>
            <a:endParaRPr lang="en-GB" sz="2800" dirty="0" smtClean="0"/>
          </a:p>
          <a:p>
            <a:r>
              <a:rPr lang="en-GB" sz="2800" dirty="0" smtClean="0"/>
              <a:t>Q4. Dave and Katie split money to a ratio of 4:3. If Katie gets £360, how much money do they get altogether?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Q5. The price of a house increases by 4% for 5 years. If it cost £70,000 to begin with then how much did it cost at the end?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6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9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28687"/>
            <a:ext cx="304442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Q1. 73800</a:t>
            </a:r>
          </a:p>
          <a:p>
            <a:endParaRPr lang="en-GB" sz="3600" dirty="0"/>
          </a:p>
          <a:p>
            <a:r>
              <a:rPr lang="en-GB" sz="3600" dirty="0" smtClean="0"/>
              <a:t>Q2. 1/36</a:t>
            </a:r>
          </a:p>
          <a:p>
            <a:endParaRPr lang="en-GB" sz="3600" dirty="0" smtClean="0"/>
          </a:p>
          <a:p>
            <a:r>
              <a:rPr lang="en-GB" sz="3600" dirty="0" smtClean="0"/>
              <a:t>Q3. 1360</a:t>
            </a:r>
          </a:p>
          <a:p>
            <a:endParaRPr lang="en-GB" sz="3600" dirty="0" smtClean="0"/>
          </a:p>
          <a:p>
            <a:r>
              <a:rPr lang="en-GB" sz="3600" dirty="0" smtClean="0"/>
              <a:t>Q4. £840</a:t>
            </a:r>
          </a:p>
          <a:p>
            <a:endParaRPr lang="en-GB" sz="3600" dirty="0"/>
          </a:p>
          <a:p>
            <a:r>
              <a:rPr lang="en-GB" sz="3600" dirty="0" smtClean="0"/>
              <a:t>Q5.  £85085.44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4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06399"/>
            <a:ext cx="1147493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23 x 60</a:t>
            </a:r>
          </a:p>
          <a:p>
            <a:endParaRPr lang="en-GB" sz="3200" dirty="0"/>
          </a:p>
          <a:p>
            <a:r>
              <a:rPr lang="en-GB" sz="3200" dirty="0" smtClean="0"/>
              <a:t>Q2a) -4 x -8	b) -11 – (-3)</a:t>
            </a:r>
          </a:p>
          <a:p>
            <a:endParaRPr lang="en-GB" sz="3200" dirty="0" smtClean="0"/>
          </a:p>
          <a:p>
            <a:r>
              <a:rPr lang="en-GB" sz="3200" dirty="0" smtClean="0"/>
              <a:t>Q3. If one book costs £10.99. What is the price of 3 books?</a:t>
            </a:r>
          </a:p>
          <a:p>
            <a:endParaRPr lang="en-GB" sz="3200" dirty="0" smtClean="0"/>
          </a:p>
          <a:p>
            <a:r>
              <a:rPr lang="en-GB" sz="3200" dirty="0" smtClean="0"/>
              <a:t>Q4. If 8 pens cost £6.60. What is the cost of one pen? </a:t>
            </a:r>
            <a:r>
              <a:rPr lang="en-GB" dirty="0" smtClean="0"/>
              <a:t>(to the nearest penny)</a:t>
            </a:r>
          </a:p>
          <a:p>
            <a:endParaRPr lang="en-GB" sz="3200" dirty="0"/>
          </a:p>
          <a:p>
            <a:r>
              <a:rPr lang="en-GB" sz="3200" dirty="0" smtClean="0"/>
              <a:t>Q5. Round each of the following to 2 decimal places</a:t>
            </a:r>
          </a:p>
          <a:p>
            <a:r>
              <a:rPr lang="en-GB" sz="3200" dirty="0" smtClean="0"/>
              <a:t>a) 3.276	b) 0.881	c) 11.818	d)11.999</a:t>
            </a:r>
          </a:p>
          <a:p>
            <a:endParaRPr lang="en-GB" sz="3200" dirty="0"/>
          </a:p>
          <a:p>
            <a:r>
              <a:rPr lang="en-GB" sz="3200" dirty="0" smtClean="0"/>
              <a:t>Q6. Round each of the following to 3 significant figures</a:t>
            </a:r>
          </a:p>
          <a:p>
            <a:r>
              <a:rPr lang="en-GB" sz="3200" dirty="0" smtClean="0"/>
              <a:t>a) 89562	b) 2.517	c) 0.0007621	d)0.509945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0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10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509114"/>
                <a:ext cx="12014200" cy="648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Q1.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Q2. </a:t>
                </a:r>
                <a14:m>
                  <m:oMath xmlns:m="http://schemas.openxmlformats.org/officeDocument/2006/math">
                    <m:r>
                      <a:rPr lang="en-GB" sz="280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:endParaRPr lang="en-GB" sz="2800" dirty="0"/>
              </a:p>
              <a:p>
                <a:r>
                  <a:rPr lang="en-GB" sz="2800" dirty="0" smtClean="0"/>
                  <a:t>Q3. If there are 3 red balls, 4 blue, 3 green and 6 yellow. What is the probability of drawing a blue at random?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Q4. Increase £20,000 by 15%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Q5. Decrease 800 by 35%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Q6. </a:t>
                </a:r>
                <a:r>
                  <a:rPr lang="en-GB" sz="2800" b="1" dirty="0" smtClean="0"/>
                  <a:t>Calculator Question: </a:t>
                </a:r>
                <a:r>
                  <a:rPr lang="en-GB" sz="2800" dirty="0" smtClean="0"/>
                  <a:t>The amount of bacteria in an experiment increases by 6% every hour. If there were 1000 to begin with, how many would there be after 18 hours?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9114"/>
                <a:ext cx="12014200" cy="6484852"/>
              </a:xfrm>
              <a:prstGeom prst="rect">
                <a:avLst/>
              </a:prstGeom>
              <a:blipFill rotWithShape="0">
                <a:blip r:embed="rId3"/>
                <a:stretch>
                  <a:fillRect l="-1015" r="-1421" b="-1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10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5612"/>
            <a:ext cx="212109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Q1. 5/14</a:t>
            </a:r>
          </a:p>
          <a:p>
            <a:endParaRPr lang="en-GB" sz="3600" dirty="0"/>
          </a:p>
          <a:p>
            <a:r>
              <a:rPr lang="en-GB" sz="3600" dirty="0" smtClean="0"/>
              <a:t>Q2. 58/15</a:t>
            </a:r>
          </a:p>
          <a:p>
            <a:endParaRPr lang="en-GB" sz="3600" dirty="0" smtClean="0"/>
          </a:p>
          <a:p>
            <a:r>
              <a:rPr lang="en-GB" sz="3600" dirty="0" smtClean="0"/>
              <a:t>Q3. 1/4</a:t>
            </a:r>
          </a:p>
          <a:p>
            <a:endParaRPr lang="en-GB" sz="3600" dirty="0" smtClean="0"/>
          </a:p>
          <a:p>
            <a:r>
              <a:rPr lang="en-GB" sz="3600" dirty="0" smtClean="0"/>
              <a:t>Q4. 23000</a:t>
            </a:r>
          </a:p>
          <a:p>
            <a:endParaRPr lang="en-GB" sz="3600" dirty="0"/>
          </a:p>
          <a:p>
            <a:r>
              <a:rPr lang="en-GB" sz="3600" dirty="0" smtClean="0"/>
              <a:t>Q5.  £520</a:t>
            </a:r>
          </a:p>
          <a:p>
            <a:endParaRPr lang="en-GB" sz="3600" dirty="0" smtClean="0"/>
          </a:p>
          <a:p>
            <a:r>
              <a:rPr lang="en-GB" sz="3600" dirty="0" smtClean="0"/>
              <a:t>Q6. 2854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11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Increase £25000 by 5% for 4 years. </a:t>
            </a:r>
          </a:p>
          <a:p>
            <a:endParaRPr lang="en-GB" sz="2800" dirty="0" smtClean="0"/>
          </a:p>
          <a:p>
            <a:r>
              <a:rPr lang="en-GB" sz="2800" dirty="0" smtClean="0"/>
              <a:t>Q2. Decrease £9000 by 7% for 3 years</a:t>
            </a:r>
          </a:p>
          <a:p>
            <a:endParaRPr lang="en-GB" sz="2800" dirty="0" smtClean="0"/>
          </a:p>
          <a:p>
            <a:r>
              <a:rPr lang="en-GB" sz="2800" dirty="0" smtClean="0"/>
              <a:t>Q3. A house cost £120000 in the year 2010. If the price went up by 3% every year until 2015. Then how much will it cost in 2015?</a:t>
            </a:r>
          </a:p>
          <a:p>
            <a:endParaRPr lang="en-GB" sz="2800" dirty="0"/>
          </a:p>
          <a:p>
            <a:r>
              <a:rPr lang="en-GB" sz="2800" dirty="0" smtClean="0"/>
              <a:t>Q4. The value of a car decreases by 1.5% every month. If it costs 15000 to begin with. How much will it cost after 2 years?</a:t>
            </a:r>
          </a:p>
          <a:p>
            <a:endParaRPr lang="en-GB" sz="2800" dirty="0"/>
          </a:p>
          <a:p>
            <a:r>
              <a:rPr lang="en-GB" sz="2800" dirty="0" smtClean="0"/>
              <a:t>Q5. A painting is worth £1,000,000 in the year 2000. The value of the painting has risen by 2% every year until 2019. How much more valuable is the painting now than in the year 2000?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0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11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5612"/>
            <a:ext cx="991450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Q1. £30387.66</a:t>
            </a:r>
          </a:p>
          <a:p>
            <a:endParaRPr lang="en-GB" sz="3600" dirty="0"/>
          </a:p>
          <a:p>
            <a:r>
              <a:rPr lang="en-GB" sz="3600" dirty="0" smtClean="0"/>
              <a:t>Q2. £7239.21</a:t>
            </a:r>
          </a:p>
          <a:p>
            <a:endParaRPr lang="en-GB" sz="3600" dirty="0" smtClean="0"/>
          </a:p>
          <a:p>
            <a:r>
              <a:rPr lang="en-GB" sz="3600" dirty="0" smtClean="0"/>
              <a:t>Q3. £139112.89</a:t>
            </a:r>
          </a:p>
          <a:p>
            <a:endParaRPr lang="en-GB" sz="3600" dirty="0" smtClean="0"/>
          </a:p>
          <a:p>
            <a:r>
              <a:rPr lang="en-GB" sz="3600" dirty="0" smtClean="0"/>
              <a:t>Q4. £10436.64</a:t>
            </a:r>
          </a:p>
          <a:p>
            <a:endParaRPr lang="en-GB" sz="3600" dirty="0"/>
          </a:p>
          <a:p>
            <a:r>
              <a:rPr lang="en-GB" sz="3600" dirty="0" smtClean="0"/>
              <a:t>Q5.  £456811.17 (Remember to take away 1 million)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6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12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A car travels at 35 mph for 1 hour and 30 minutes. How far will it travel</a:t>
            </a:r>
          </a:p>
          <a:p>
            <a:endParaRPr lang="en-GB" sz="2800" dirty="0" smtClean="0"/>
          </a:p>
          <a:p>
            <a:r>
              <a:rPr lang="en-GB" sz="2800" dirty="0" smtClean="0"/>
              <a:t>Q2. A man walks 6 miles at a speed of 5mph. How long in hours and minutes will it take him? </a:t>
            </a:r>
          </a:p>
          <a:p>
            <a:endParaRPr lang="en-GB" sz="2800" dirty="0" smtClean="0"/>
          </a:p>
          <a:p>
            <a:r>
              <a:rPr lang="en-GB" sz="2800" dirty="0" smtClean="0"/>
              <a:t>Q3. Round the following to 3 significant figures</a:t>
            </a:r>
          </a:p>
          <a:p>
            <a:pPr marL="514350" indent="-514350">
              <a:buAutoNum type="alphaLcParenR"/>
            </a:pPr>
            <a:r>
              <a:rPr lang="en-GB" sz="2800" dirty="0" smtClean="0"/>
              <a:t>25877	b) 981123	c) 0.0058271</a:t>
            </a:r>
          </a:p>
          <a:p>
            <a:pPr marL="514350" indent="-514350">
              <a:buAutoNum type="alphaLcParenR"/>
            </a:pPr>
            <a:endParaRPr lang="en-GB" sz="2800" dirty="0"/>
          </a:p>
          <a:p>
            <a:r>
              <a:rPr lang="en-GB" sz="2800" dirty="0" smtClean="0"/>
              <a:t>Q4. Simplify the following ratios</a:t>
            </a:r>
          </a:p>
          <a:p>
            <a:r>
              <a:rPr lang="en-GB" sz="2800" dirty="0" smtClean="0"/>
              <a:t>a) 30:45	b) 50:60	c) 120:90</a:t>
            </a:r>
          </a:p>
          <a:p>
            <a:endParaRPr lang="en-GB" sz="2800" dirty="0"/>
          </a:p>
          <a:p>
            <a:r>
              <a:rPr lang="en-GB" sz="2800" dirty="0" smtClean="0"/>
              <a:t>Q5. Joe and Sue share money at the ratio of 3:4. If there is £714 each, how much will each of them get?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3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12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5612"/>
            <a:ext cx="654057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Q1. 52.5 miles</a:t>
            </a:r>
          </a:p>
          <a:p>
            <a:endParaRPr lang="en-GB" sz="3600" dirty="0"/>
          </a:p>
          <a:p>
            <a:r>
              <a:rPr lang="en-GB" sz="3600" dirty="0" smtClean="0"/>
              <a:t>Q2. 1 hour 12 minutes</a:t>
            </a:r>
          </a:p>
          <a:p>
            <a:endParaRPr lang="en-GB" sz="3600" dirty="0" smtClean="0"/>
          </a:p>
          <a:p>
            <a:r>
              <a:rPr lang="en-GB" sz="3600" dirty="0" smtClean="0"/>
              <a:t>Q3. a)25900  b)981000</a:t>
            </a:r>
            <a:r>
              <a:rPr lang="en-GB" sz="3600" dirty="0"/>
              <a:t> </a:t>
            </a:r>
            <a:r>
              <a:rPr lang="en-GB" sz="3600" dirty="0" smtClean="0"/>
              <a:t> c)0.00583</a:t>
            </a:r>
          </a:p>
          <a:p>
            <a:endParaRPr lang="en-GB" sz="3600" dirty="0" smtClean="0"/>
          </a:p>
          <a:p>
            <a:r>
              <a:rPr lang="en-GB" sz="3600" dirty="0" smtClean="0"/>
              <a:t>Q4. a) 2:3		b) 5:6	c) 4:3</a:t>
            </a:r>
          </a:p>
          <a:p>
            <a:endParaRPr lang="en-GB" sz="3600" dirty="0"/>
          </a:p>
          <a:p>
            <a:r>
              <a:rPr lang="en-GB" sz="3600" dirty="0" smtClean="0"/>
              <a:t>Q5.  Joe = £306, Sue = £408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13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636587"/>
                <a:ext cx="12014200" cy="5874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Q1. Increase £35000 by 2.5% a year for 3 years. Write your answer to the nearest pound.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Q2. £1 = 1.45 dollars. Change £500 into dollars.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Q3. In a school,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of the pupils have sandwiches,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of the pupils have salads while the remaining have soup. What fraction of pupils have soup?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Q4. A plane leaves London at 7.55pm local time. I arrives in Rome at 00.15 local time. If Rome is two hours ahead of London then how long is the flight?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Q5. At a concert there are 3 kinds of tickets A:B:C. They are divided up a ratio of 2:3:5. If there are 8000 tickets in total then how many are there altogether.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6587"/>
                <a:ext cx="12014200" cy="5874942"/>
              </a:xfrm>
              <a:prstGeom prst="rect">
                <a:avLst/>
              </a:prstGeom>
              <a:blipFill rotWithShape="0">
                <a:blip r:embed="rId3"/>
                <a:stretch>
                  <a:fillRect l="-1015" t="-934" r="-457" b="-1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9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13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55612"/>
                <a:ext cx="6381875" cy="5308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 smtClean="0"/>
                  <a:t>Q1. £37691</a:t>
                </a:r>
              </a:p>
              <a:p>
                <a:endParaRPr lang="en-GB" sz="3600" dirty="0"/>
              </a:p>
              <a:p>
                <a:r>
                  <a:rPr lang="en-GB" sz="3600" dirty="0" smtClean="0"/>
                  <a:t>Q2. 725 euros</a:t>
                </a:r>
              </a:p>
              <a:p>
                <a:endParaRPr lang="en-GB" sz="3600" dirty="0" smtClean="0"/>
              </a:p>
              <a:p>
                <a:r>
                  <a:rPr lang="en-GB" sz="3600" dirty="0" smtClean="0"/>
                  <a:t>Q3.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3600" dirty="0" smtClean="0"/>
              </a:p>
              <a:p>
                <a:endParaRPr lang="en-GB" sz="3600" dirty="0" smtClean="0"/>
              </a:p>
              <a:p>
                <a:r>
                  <a:rPr lang="en-GB" sz="3600" dirty="0" smtClean="0"/>
                  <a:t>Q4. 2 hours 20 minutes</a:t>
                </a:r>
              </a:p>
              <a:p>
                <a:endParaRPr lang="en-GB" sz="3600" dirty="0"/>
              </a:p>
              <a:p>
                <a:r>
                  <a:rPr lang="en-GB" sz="3600" dirty="0" smtClean="0"/>
                  <a:t>Q5.  A = 1600, B= 2400, C = 4000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5612"/>
                <a:ext cx="6381875" cy="5308954"/>
              </a:xfrm>
              <a:prstGeom prst="rect">
                <a:avLst/>
              </a:prstGeom>
              <a:blipFill rotWithShape="0">
                <a:blip r:embed="rId3"/>
                <a:stretch>
                  <a:fillRect l="-2865" t="-1837" r="-1910" b="-3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7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14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636587"/>
                <a:ext cx="12014200" cy="587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Q1. Increase £54000 by 5.2% a year for </a:t>
                </a:r>
                <a:r>
                  <a:rPr lang="en-GB" sz="2800" dirty="0"/>
                  <a:t>4</a:t>
                </a:r>
                <a:r>
                  <a:rPr lang="en-GB" sz="2800" dirty="0" smtClean="0"/>
                  <a:t> years. Write your answer to two significant figures.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Q2. £1 = 1.45 dollars. Change £880 into dollars.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Q3. In a school,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of the pupils have sandwiches,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 smtClean="0"/>
                  <a:t> of the pupils have salads while the remaining have soup. What fraction of pupils have soup?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Q4. A plane leaves London at 1.25pm local time. I arrives in Rome at 6.05pm local time. If Rome is two hours ahead of London then how long is the flight?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Q5. At a concert there are 3 kinds of tickets A:B:C. They are divided up a ratio of 1:3:2. If there are 6000 tickets in total then how many are of each one.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6587"/>
                <a:ext cx="12014200" cy="5874044"/>
              </a:xfrm>
              <a:prstGeom prst="rect">
                <a:avLst/>
              </a:prstGeom>
              <a:blipFill rotWithShape="0">
                <a:blip r:embed="rId3"/>
                <a:stretch>
                  <a:fillRect l="-1015" t="-934" r="-913" b="-1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14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55612"/>
                <a:ext cx="6381875" cy="5310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 smtClean="0"/>
                  <a:t>Q1. £66000</a:t>
                </a:r>
              </a:p>
              <a:p>
                <a:endParaRPr lang="en-GB" sz="3600" dirty="0"/>
              </a:p>
              <a:p>
                <a:r>
                  <a:rPr lang="en-GB" sz="3600" dirty="0" smtClean="0"/>
                  <a:t>Q2. 1276</a:t>
                </a:r>
              </a:p>
              <a:p>
                <a:endParaRPr lang="en-GB" sz="3600" dirty="0" smtClean="0"/>
              </a:p>
              <a:p>
                <a:r>
                  <a:rPr lang="en-GB" sz="3600" dirty="0" smtClean="0"/>
                  <a:t>Q3.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3600" dirty="0" smtClean="0"/>
              </a:p>
              <a:p>
                <a:endParaRPr lang="en-GB" sz="3600" dirty="0" smtClean="0"/>
              </a:p>
              <a:p>
                <a:r>
                  <a:rPr lang="en-GB" sz="3600" dirty="0" smtClean="0"/>
                  <a:t>Q4. 2 hours 40 minutes</a:t>
                </a:r>
              </a:p>
              <a:p>
                <a:endParaRPr lang="en-GB" sz="3600" dirty="0"/>
              </a:p>
              <a:p>
                <a:r>
                  <a:rPr lang="en-GB" sz="3600" dirty="0" smtClean="0"/>
                  <a:t>Q5.  A = 1000, B= 3000, C = 2000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5612"/>
                <a:ext cx="6381875" cy="5310108"/>
              </a:xfrm>
              <a:prstGeom prst="rect">
                <a:avLst/>
              </a:prstGeom>
              <a:blipFill rotWithShape="0">
                <a:blip r:embed="rId3"/>
                <a:stretch>
                  <a:fillRect l="-2865" t="-1837" r="-1910" b="-3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0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885050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1380</a:t>
            </a:r>
          </a:p>
          <a:p>
            <a:endParaRPr lang="en-GB" sz="3200" dirty="0"/>
          </a:p>
          <a:p>
            <a:r>
              <a:rPr lang="en-GB" sz="3200" dirty="0" smtClean="0"/>
              <a:t>Q2a) 32	b) -8</a:t>
            </a:r>
          </a:p>
          <a:p>
            <a:endParaRPr lang="en-GB" sz="3200" dirty="0" smtClean="0"/>
          </a:p>
          <a:p>
            <a:r>
              <a:rPr lang="en-GB" sz="3200" dirty="0" smtClean="0"/>
              <a:t>Q3. £32.97</a:t>
            </a:r>
          </a:p>
          <a:p>
            <a:endParaRPr lang="en-GB" sz="3200" dirty="0" smtClean="0"/>
          </a:p>
          <a:p>
            <a:r>
              <a:rPr lang="en-GB" sz="3200" dirty="0" smtClean="0"/>
              <a:t>Q4. 83p</a:t>
            </a:r>
          </a:p>
          <a:p>
            <a:endParaRPr lang="en-GB" sz="3200" dirty="0"/>
          </a:p>
          <a:p>
            <a:r>
              <a:rPr lang="en-GB" sz="3200" dirty="0" smtClean="0"/>
              <a:t>Q5. a) 3.28		b) 0.88	c) 11.82	d)12.00</a:t>
            </a:r>
          </a:p>
          <a:p>
            <a:endParaRPr lang="en-GB" sz="3200" dirty="0"/>
          </a:p>
          <a:p>
            <a:r>
              <a:rPr lang="en-GB" sz="3200" dirty="0" smtClean="0"/>
              <a:t>Q6. a) 89600	b) 2.52	c) 0.000762	d)0.510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9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15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636587"/>
                <a:ext cx="12014200" cy="4581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Q1. Increase £60000 by 2.8% a year for </a:t>
                </a:r>
                <a:r>
                  <a:rPr lang="en-GB" sz="2800" dirty="0"/>
                  <a:t>4</a:t>
                </a:r>
                <a:r>
                  <a:rPr lang="en-GB" sz="2800" dirty="0" smtClean="0"/>
                  <a:t> years. Write your answer to two significant figures.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Q2. £1 = 130 Yen. Change 15000 Yen into Pounds</a:t>
                </a:r>
              </a:p>
              <a:p>
                <a:endParaRPr lang="en-GB" sz="2800" dirty="0" smtClean="0"/>
              </a:p>
              <a:p>
                <a:r>
                  <a:rPr lang="en-GB" sz="2800" dirty="0" smtClean="0"/>
                  <a:t>Q3. In a school,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 smtClean="0"/>
                  <a:t> of the pupils have sandwiches,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 smtClean="0"/>
                  <a:t> of the pupils have salads while the remaining have soup. What fraction of pupils have soup?</a:t>
                </a:r>
              </a:p>
              <a:p>
                <a:endParaRPr lang="en-GB" sz="2800" dirty="0"/>
              </a:p>
              <a:p>
                <a:r>
                  <a:rPr lang="en-GB" sz="2800" dirty="0" smtClean="0"/>
                  <a:t>Q. At a concert there are 3 kinds of tickets A:B:C in the ratio of 3:2:4. The C tickets cost £12. What is the price of tickets A and B.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6587"/>
                <a:ext cx="12014200" cy="4581895"/>
              </a:xfrm>
              <a:prstGeom prst="rect">
                <a:avLst/>
              </a:prstGeom>
              <a:blipFill rotWithShape="0">
                <a:blip r:embed="rId3"/>
                <a:stretch>
                  <a:fillRect l="-1015" t="-1197" r="-1065" b="-2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17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15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55612"/>
                <a:ext cx="3267241" cy="4203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 smtClean="0"/>
                  <a:t>Q1. £67000</a:t>
                </a:r>
              </a:p>
              <a:p>
                <a:endParaRPr lang="en-GB" sz="3600" dirty="0"/>
              </a:p>
              <a:p>
                <a:r>
                  <a:rPr lang="en-GB" sz="3600" dirty="0" smtClean="0"/>
                  <a:t>Q2. £115.38</a:t>
                </a:r>
              </a:p>
              <a:p>
                <a:endParaRPr lang="en-GB" sz="3600" dirty="0" smtClean="0"/>
              </a:p>
              <a:p>
                <a:r>
                  <a:rPr lang="en-GB" sz="3600" dirty="0" smtClean="0"/>
                  <a:t>Q3.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63</m:t>
                        </m:r>
                      </m:den>
                    </m:f>
                  </m:oMath>
                </a14:m>
                <a:endParaRPr lang="en-GB" sz="3600" dirty="0" smtClean="0"/>
              </a:p>
              <a:p>
                <a:endParaRPr lang="en-GB" sz="3600" dirty="0"/>
              </a:p>
              <a:p>
                <a:r>
                  <a:rPr lang="en-GB" sz="3600" dirty="0" smtClean="0"/>
                  <a:t>Q5.  A = £6, B= 9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5612"/>
                <a:ext cx="3267241" cy="4203202"/>
              </a:xfrm>
              <a:prstGeom prst="rect">
                <a:avLst/>
              </a:prstGeom>
              <a:blipFill rotWithShape="0">
                <a:blip r:embed="rId3"/>
                <a:stretch>
                  <a:fillRect l="-5597" t="-2322" r="-4664" b="-4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16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For each of the following write down the maximum and minimum sizes</a:t>
            </a:r>
          </a:p>
          <a:p>
            <a:r>
              <a:rPr lang="en-GB" sz="2800" dirty="0" smtClean="0"/>
              <a:t>(a) 12± 4kg</a:t>
            </a:r>
          </a:p>
          <a:p>
            <a:r>
              <a:rPr lang="en-GB" sz="2800" dirty="0"/>
              <a:t>(b) 120 </a:t>
            </a:r>
            <a:r>
              <a:rPr lang="en-GB" sz="2800" dirty="0" smtClean="0"/>
              <a:t>± 30m</a:t>
            </a:r>
          </a:p>
          <a:p>
            <a:r>
              <a:rPr lang="en-GB" sz="2800" dirty="0"/>
              <a:t>(c) 200 </a:t>
            </a:r>
            <a:r>
              <a:rPr lang="en-GB" sz="2800" dirty="0" smtClean="0"/>
              <a:t>± 0.5cm</a:t>
            </a:r>
          </a:p>
          <a:p>
            <a:r>
              <a:rPr lang="en-GB" sz="2800" dirty="0"/>
              <a:t>(d) 3000 </a:t>
            </a:r>
            <a:r>
              <a:rPr lang="en-GB" sz="2800" dirty="0" smtClean="0"/>
              <a:t>± 100ml</a:t>
            </a:r>
          </a:p>
          <a:p>
            <a:endParaRPr lang="en-GB" sz="2800" dirty="0" smtClean="0"/>
          </a:p>
          <a:p>
            <a:r>
              <a:rPr lang="en-GB" sz="2800" dirty="0" smtClean="0"/>
              <a:t>Q2. Write the following in tolerance form</a:t>
            </a:r>
          </a:p>
          <a:p>
            <a:pPr marL="514350" indent="-514350">
              <a:buAutoNum type="alphaLcParenBoth"/>
            </a:pPr>
            <a:r>
              <a:rPr lang="en-GB" sz="2800" dirty="0" smtClean="0"/>
              <a:t>Max = 40ml, min = 20ml</a:t>
            </a:r>
          </a:p>
          <a:p>
            <a:pPr marL="514350" indent="-514350">
              <a:buAutoNum type="alphaLcParenBoth"/>
            </a:pPr>
            <a:r>
              <a:rPr lang="en-GB" sz="2800" dirty="0" smtClean="0"/>
              <a:t>Max = 300m, min = 120m</a:t>
            </a:r>
          </a:p>
          <a:p>
            <a:pPr marL="514350" indent="-514350">
              <a:buAutoNum type="alphaLcParenBoth"/>
            </a:pPr>
            <a:r>
              <a:rPr lang="en-GB" sz="2800" dirty="0" smtClean="0"/>
              <a:t>Max = 10ml, min = 7ml</a:t>
            </a:r>
          </a:p>
          <a:p>
            <a:pPr marL="514350" indent="-514350">
              <a:buAutoNum type="alphaLcParenBoth"/>
            </a:pPr>
            <a:endParaRPr lang="en-GB" sz="2800" dirty="0"/>
          </a:p>
          <a:p>
            <a:r>
              <a:rPr lang="en-GB" sz="2800" dirty="0" smtClean="0"/>
              <a:t>Q3. The following bottles of juice must be within a tolerance of 500ml</a:t>
            </a:r>
            <a:r>
              <a:rPr lang="en-GB" sz="2800" dirty="0"/>
              <a:t> </a:t>
            </a:r>
            <a:r>
              <a:rPr lang="en-GB" sz="2800" dirty="0" smtClean="0"/>
              <a:t>±2.5. Which of the following would be rejected.</a:t>
            </a:r>
          </a:p>
          <a:p>
            <a:r>
              <a:rPr lang="en-GB" sz="2800" dirty="0" smtClean="0"/>
              <a:t>501.1ml	497ml		498.2ml	0.51L		497.4ml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7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16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5612"/>
            <a:ext cx="65074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Q1a) Min = 8kg, Max = 16kg</a:t>
            </a:r>
          </a:p>
          <a:p>
            <a:r>
              <a:rPr lang="en-GB" sz="3600" dirty="0" smtClean="0"/>
              <a:t>b) Min = 90m, Max = 150m</a:t>
            </a:r>
          </a:p>
          <a:p>
            <a:r>
              <a:rPr lang="en-GB" sz="3600" dirty="0" smtClean="0"/>
              <a:t>c) Min = 199.5cm, Max = 200.5cm</a:t>
            </a:r>
          </a:p>
          <a:p>
            <a:r>
              <a:rPr lang="en-GB" sz="3600" dirty="0" smtClean="0"/>
              <a:t>d) Min 2900ml, Max = 3100ml</a:t>
            </a:r>
          </a:p>
          <a:p>
            <a:endParaRPr lang="en-GB" sz="3600" dirty="0"/>
          </a:p>
          <a:p>
            <a:r>
              <a:rPr lang="en-GB" sz="3600" dirty="0" smtClean="0"/>
              <a:t>Q2. 30ml ±10</a:t>
            </a:r>
          </a:p>
          <a:p>
            <a:r>
              <a:rPr lang="en-GB" sz="3600" dirty="0"/>
              <a:t>b) </a:t>
            </a:r>
            <a:r>
              <a:rPr lang="en-GB" sz="3600" dirty="0" smtClean="0"/>
              <a:t>210m ± 90</a:t>
            </a:r>
          </a:p>
          <a:p>
            <a:r>
              <a:rPr lang="en-GB" sz="3600" dirty="0" smtClean="0"/>
              <a:t>c</a:t>
            </a:r>
            <a:r>
              <a:rPr lang="en-GB" sz="3600" dirty="0"/>
              <a:t>) 8.5ml </a:t>
            </a:r>
            <a:r>
              <a:rPr lang="en-GB" sz="3600" dirty="0" smtClean="0"/>
              <a:t>± 1.5</a:t>
            </a:r>
          </a:p>
          <a:p>
            <a:endParaRPr lang="en-GB" sz="3600" dirty="0"/>
          </a:p>
          <a:p>
            <a:r>
              <a:rPr lang="en-GB" sz="3600" dirty="0" smtClean="0"/>
              <a:t>Q3. 497ml, 0.51L, 497.4ml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1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17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Write the following in tolerance form</a:t>
            </a:r>
          </a:p>
          <a:p>
            <a:pPr marL="514350" indent="-514350">
              <a:buAutoNum type="alphaLcParenBoth"/>
            </a:pPr>
            <a:r>
              <a:rPr lang="en-GB" sz="2800" dirty="0" smtClean="0"/>
              <a:t>Max = 80ml, min = 200ml</a:t>
            </a:r>
          </a:p>
          <a:p>
            <a:pPr marL="514350" indent="-514350">
              <a:buAutoNum type="alphaLcParenBoth"/>
            </a:pPr>
            <a:r>
              <a:rPr lang="en-GB" sz="2800" dirty="0" smtClean="0"/>
              <a:t>Max = 1200m, min = </a:t>
            </a:r>
            <a:r>
              <a:rPr lang="en-GB" sz="2800" dirty="0"/>
              <a:t>3</a:t>
            </a:r>
            <a:r>
              <a:rPr lang="en-GB" sz="2800" dirty="0" smtClean="0"/>
              <a:t>00m</a:t>
            </a:r>
          </a:p>
          <a:p>
            <a:pPr marL="514350" indent="-514350">
              <a:buAutoNum type="alphaLcParenBoth"/>
            </a:pPr>
            <a:r>
              <a:rPr lang="en-GB" sz="2800" dirty="0" smtClean="0"/>
              <a:t>Max = 60ml, min = 12ml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Q2. The following bottles of juice must be within the tolerance levels of 500ml±1.75.</a:t>
            </a:r>
          </a:p>
          <a:p>
            <a:r>
              <a:rPr lang="en-GB" sz="2800" dirty="0" smtClean="0"/>
              <a:t>Here is a list of bottles produced</a:t>
            </a:r>
            <a:r>
              <a:rPr lang="en-GB" sz="2800" dirty="0"/>
              <a:t> </a:t>
            </a:r>
            <a:r>
              <a:rPr lang="en-GB" sz="2800" dirty="0" smtClean="0"/>
              <a:t>in millilitres;</a:t>
            </a:r>
          </a:p>
          <a:p>
            <a:endParaRPr lang="en-GB" sz="2800" dirty="0" smtClean="0"/>
          </a:p>
          <a:p>
            <a:r>
              <a:rPr lang="en-GB" sz="2800" dirty="0" smtClean="0"/>
              <a:t>502.1		498.5		500.65	500.9		499.2		498.2		500.4	501.3		500.1		499.4		500.7		498.1		501.8	</a:t>
            </a:r>
          </a:p>
          <a:p>
            <a:r>
              <a:rPr lang="en-GB" sz="2800" dirty="0" smtClean="0"/>
              <a:t>501.3		500.4		499.25</a:t>
            </a:r>
          </a:p>
          <a:p>
            <a:r>
              <a:rPr lang="en-GB" sz="2800" dirty="0" smtClean="0"/>
              <a:t>Does the company have a success rate above 75%?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17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995" y="1344960"/>
            <a:ext cx="55996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Q1a)140±60ml</a:t>
            </a:r>
          </a:p>
          <a:p>
            <a:r>
              <a:rPr lang="en-GB" sz="3600" dirty="0"/>
              <a:t>b) </a:t>
            </a:r>
            <a:r>
              <a:rPr lang="en-GB" sz="3600" dirty="0" smtClean="0"/>
              <a:t>750±450m</a:t>
            </a:r>
          </a:p>
          <a:p>
            <a:r>
              <a:rPr lang="en-GB" sz="3600" dirty="0"/>
              <a:t>c) </a:t>
            </a:r>
            <a:r>
              <a:rPr lang="en-GB" sz="3600" dirty="0" smtClean="0"/>
              <a:t>36±24ml</a:t>
            </a:r>
          </a:p>
          <a:p>
            <a:endParaRPr lang="en-GB" sz="3600" dirty="0"/>
          </a:p>
          <a:p>
            <a:r>
              <a:rPr lang="en-GB" sz="3600" dirty="0" smtClean="0"/>
              <a:t>Q2. 12/16 = 3/4 = 0.75	75%</a:t>
            </a:r>
          </a:p>
          <a:p>
            <a:r>
              <a:rPr lang="en-GB" sz="3600" dirty="0" smtClean="0"/>
              <a:t>No it is not above 75%.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9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18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What is the most about of boxes you can fit in the container. Justify you answer with working.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1609337" y="2623442"/>
            <a:ext cx="2179181" cy="1047074"/>
          </a:xfrm>
          <a:prstGeom prst="cube">
            <a:avLst>
              <a:gd name="adj" fmla="val 69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be 7"/>
          <p:cNvSpPr/>
          <p:nvPr/>
        </p:nvSpPr>
        <p:spPr>
          <a:xfrm>
            <a:off x="5918844" y="1771669"/>
            <a:ext cx="3472288" cy="2764831"/>
          </a:xfrm>
          <a:prstGeom prst="cube">
            <a:avLst>
              <a:gd name="adj" fmla="val 46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35326" y="367051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15cm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28714" y="327733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32cm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64090" y="259298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10cm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7742" y="4551680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2m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541416" y="3990092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3m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1132" y="2475136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400cm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872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18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857" y="1307382"/>
            <a:ext cx="72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908529"/>
              </p:ext>
            </p:extLst>
          </p:nvPr>
        </p:nvGraphicFramePr>
        <p:xfrm>
          <a:off x="1831584" y="1307382"/>
          <a:ext cx="8128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Total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3456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3552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3600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3552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3600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3750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9085" y="441128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25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3353" y="441128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25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7621" y="441052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7314" y="5463106"/>
            <a:ext cx="7473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3750 is the maximum number of boxes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7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19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What is the most about of boxes you can fit in the container. Justify you answer with working.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answers</a:t>
            </a:r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1609337" y="2623442"/>
            <a:ext cx="2179181" cy="1047074"/>
          </a:xfrm>
          <a:prstGeom prst="cube">
            <a:avLst>
              <a:gd name="adj" fmla="val 69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be 7"/>
          <p:cNvSpPr/>
          <p:nvPr/>
        </p:nvSpPr>
        <p:spPr>
          <a:xfrm>
            <a:off x="5918844" y="1771669"/>
            <a:ext cx="3472288" cy="2764831"/>
          </a:xfrm>
          <a:prstGeom prst="cube">
            <a:avLst>
              <a:gd name="adj" fmla="val 46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35326" y="367051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18cm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28714" y="327733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30cm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64090" y="259298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12cm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7742" y="4551680"/>
            <a:ext cx="1138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3.5m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8541416" y="3990092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</a:t>
            </a:r>
            <a:r>
              <a:rPr lang="en-GB" sz="3600" dirty="0" smtClean="0"/>
              <a:t>m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1132" y="2475136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300cm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718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19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1724" y="3562735"/>
            <a:ext cx="10138719" cy="546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dirty="0" smtClean="0"/>
              <a:t>6380 is the most number of boxes you fit in the contain.</a:t>
            </a:r>
            <a:endParaRPr lang="en-GB" sz="5500" dirty="0"/>
          </a:p>
        </p:txBody>
      </p:sp>
    </p:spTree>
    <p:extLst>
      <p:ext uri="{BB962C8B-B14F-4D97-AF65-F5344CB8AC3E}">
        <p14:creationId xmlns:p14="http://schemas.microsoft.com/office/powerpoint/2010/main" val="23375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406399"/>
            <a:ext cx="12014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Q1. 18 x 70</a:t>
            </a:r>
          </a:p>
          <a:p>
            <a:endParaRPr lang="en-GB" sz="3200" dirty="0"/>
          </a:p>
          <a:p>
            <a:r>
              <a:rPr lang="en-GB" sz="3200" dirty="0" smtClean="0"/>
              <a:t>Q2a) -9 x 5	    b) 8 – (-8)</a:t>
            </a:r>
          </a:p>
          <a:p>
            <a:endParaRPr lang="en-GB" sz="3200" dirty="0" smtClean="0"/>
          </a:p>
          <a:p>
            <a:r>
              <a:rPr lang="en-GB" sz="3200" dirty="0" smtClean="0"/>
              <a:t>Q3. If it costs £1.99 for a notebook, how much change would I get from a tenner if I bought 4?</a:t>
            </a:r>
          </a:p>
          <a:p>
            <a:endParaRPr lang="en-GB" sz="3200" dirty="0" smtClean="0"/>
          </a:p>
          <a:p>
            <a:r>
              <a:rPr lang="en-GB" sz="3200" dirty="0" smtClean="0"/>
              <a:t>Q4. Simplify the following ratios</a:t>
            </a:r>
          </a:p>
          <a:p>
            <a:pPr marL="514350" indent="-514350">
              <a:buAutoNum type="alphaLcParenR"/>
            </a:pPr>
            <a:r>
              <a:rPr lang="en-GB" sz="3200" dirty="0" smtClean="0"/>
              <a:t>22:11	b) 14:6	c) 18:32	d) 99:12	e) 42:84</a:t>
            </a:r>
          </a:p>
          <a:p>
            <a:endParaRPr lang="en-GB" sz="3200" dirty="0"/>
          </a:p>
          <a:p>
            <a:r>
              <a:rPr lang="en-GB" sz="3200" dirty="0" smtClean="0"/>
              <a:t>Q5. If 3 rubbers cost 87p, what is the cost of 18 rubbers?</a:t>
            </a:r>
          </a:p>
          <a:p>
            <a:endParaRPr lang="en-GB" sz="3200" dirty="0"/>
          </a:p>
          <a:p>
            <a:r>
              <a:rPr lang="en-GB" sz="3200" dirty="0" smtClean="0"/>
              <a:t>Q6. If 5 tables cost £80, what is the cost of 4 tables?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3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20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>
            <p:custDataLst>
              <p:custData r:id="rId1"/>
            </p:custDataLst>
          </p:nvPr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  <p:sp>
        <p:nvSpPr>
          <p:cNvPr id="7" name="Right Triangle 6"/>
          <p:cNvSpPr/>
          <p:nvPr/>
        </p:nvSpPr>
        <p:spPr>
          <a:xfrm>
            <a:off x="1688413" y="898198"/>
            <a:ext cx="4428181" cy="15607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688413" y="2619632"/>
            <a:ext cx="4588819" cy="1235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12757" y="279262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20m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69050" y="208966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25</a:t>
            </a:r>
            <a:r>
              <a:rPr lang="en-GB" baseline="30000" dirty="0" smtClean="0"/>
              <a:t>o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17" y="845039"/>
            <a:ext cx="933283" cy="161395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663561" y="1058722"/>
            <a:ext cx="4473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Using a scale of  1cm = 4m. Work out the height of the tree.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09494" y="3388853"/>
            <a:ext cx="1201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Q2. Increase </a:t>
            </a:r>
            <a:r>
              <a:rPr lang="en-GB" sz="2800" dirty="0" smtClean="0"/>
              <a:t>£14000 </a:t>
            </a:r>
            <a:r>
              <a:rPr lang="en-GB" sz="2800" dirty="0"/>
              <a:t>by 5% for 4 years </a:t>
            </a:r>
            <a:endParaRPr lang="en-GB" sz="28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09494" y="4104767"/>
            <a:ext cx="1201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Q3. </a:t>
            </a:r>
            <a:r>
              <a:rPr lang="en-GB" sz="2800" dirty="0"/>
              <a:t>A 10kg bag of flour costs </a:t>
            </a:r>
            <a:r>
              <a:rPr lang="en-GB" sz="2800" dirty="0" smtClean="0"/>
              <a:t>£4.20</a:t>
            </a:r>
            <a:r>
              <a:rPr lang="en-GB" sz="2800" dirty="0"/>
              <a:t>, what is the cost of a 3kg bag</a:t>
            </a:r>
            <a:endParaRPr lang="en-GB" sz="28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09494" y="4807274"/>
            <a:ext cx="1201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Q4. Ryan, Tim and Sally share £300 between them in a ratio of 4:3:3 </a:t>
            </a:r>
            <a:r>
              <a:rPr lang="en-GB" sz="2800" dirty="0" err="1" smtClean="0"/>
              <a:t>resepctively</a:t>
            </a:r>
            <a:r>
              <a:rPr lang="en-GB" sz="2800" dirty="0" smtClean="0"/>
              <a:t>. How much more does Ryan get than Tim or Sally?</a:t>
            </a:r>
          </a:p>
        </p:txBody>
      </p:sp>
    </p:spTree>
    <p:extLst>
      <p:ext uri="{BB962C8B-B14F-4D97-AF65-F5344CB8AC3E}">
        <p14:creationId xmlns:p14="http://schemas.microsoft.com/office/powerpoint/2010/main" val="8709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20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1724" y="3562735"/>
            <a:ext cx="10138719" cy="546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55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67016"/>
            <a:ext cx="7034875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1. Between 9 and 11m</a:t>
            </a:r>
          </a:p>
          <a:p>
            <a:r>
              <a:rPr lang="en-GB" sz="4400" dirty="0" smtClean="0"/>
              <a:t>2. £17017.08</a:t>
            </a:r>
          </a:p>
          <a:p>
            <a:r>
              <a:rPr lang="en-GB" sz="4400" dirty="0" smtClean="0"/>
              <a:t>3. £1.26</a:t>
            </a:r>
          </a:p>
          <a:p>
            <a:r>
              <a:rPr lang="en-GB" sz="4400" dirty="0" smtClean="0"/>
              <a:t>4. £30 more than Tim or Sally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9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21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6587"/>
            <a:ext cx="1201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>
            <p:custDataLst>
              <p:custData r:id="rId1"/>
            </p:custDataLst>
          </p:nvPr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663" y="811891"/>
            <a:ext cx="3288124" cy="2238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4769" y="3490228"/>
            <a:ext cx="1894550" cy="2858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7873" y="1025083"/>
            <a:ext cx="5201244" cy="155867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147700" y="972531"/>
            <a:ext cx="827903" cy="39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12806" y="972531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1.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709857" y="963528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5411" y="3644944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3.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8474" y="3756155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4073" y="4028086"/>
            <a:ext cx="4285076" cy="202672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784073" y="3870649"/>
            <a:ext cx="827903" cy="39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253621" y="6396335"/>
            <a:ext cx="500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Write your answer to 1 decimal place.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2458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21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1724" y="3562735"/>
            <a:ext cx="10138719" cy="546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1309816" y="1130164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1.   9.4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309816" y="1946906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2</a:t>
            </a:r>
            <a:r>
              <a:rPr lang="en-GB" sz="3600" dirty="0" smtClean="0"/>
              <a:t>.   2.6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309816" y="2763648"/>
            <a:ext cx="143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3.   6.8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09816" y="3512619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</a:t>
            </a:r>
            <a:r>
              <a:rPr lang="en-GB" sz="3600" dirty="0" smtClean="0"/>
              <a:t>.   13.0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183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-90488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22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568" y="778476"/>
            <a:ext cx="998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1. Decrease £25000 by 4% for 3 years. Write your answer to the nearest pound.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23567" y="1563005"/>
            <a:ext cx="10640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</a:t>
            </a:r>
            <a:r>
              <a:rPr lang="en-GB" sz="2400" dirty="0" smtClean="0"/>
              <a:t>. The sizes of coins can be 2.5mm±0.05. What is the maximum and minimum sizes?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3567" y="2347534"/>
            <a:ext cx="4788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3. Write 30 out of 40 as a percentage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3567" y="3132063"/>
            <a:ext cx="470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. Find the perimeter of this triangle</a:t>
            </a:r>
            <a:endParaRPr lang="en-GB" sz="2400" dirty="0"/>
          </a:p>
        </p:txBody>
      </p:sp>
      <p:sp>
        <p:nvSpPr>
          <p:cNvPr id="15" name="Right Triangle 14"/>
          <p:cNvSpPr/>
          <p:nvPr/>
        </p:nvSpPr>
        <p:spPr>
          <a:xfrm>
            <a:off x="6135004" y="2261037"/>
            <a:ext cx="2527082" cy="13098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Q4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443741" y="2744858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7cm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723536" y="357087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10cm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23566" y="3979625"/>
            <a:ext cx="514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5. Find the volume of the shapes below.</a:t>
            </a:r>
            <a:endParaRPr lang="en-GB" sz="2400" dirty="0"/>
          </a:p>
        </p:txBody>
      </p:sp>
      <p:sp>
        <p:nvSpPr>
          <p:cNvPr id="17" name="Cube 16"/>
          <p:cNvSpPr/>
          <p:nvPr/>
        </p:nvSpPr>
        <p:spPr>
          <a:xfrm>
            <a:off x="805585" y="4835703"/>
            <a:ext cx="1613940" cy="142595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an 17"/>
          <p:cNvSpPr/>
          <p:nvPr/>
        </p:nvSpPr>
        <p:spPr>
          <a:xfrm>
            <a:off x="8527343" y="4919219"/>
            <a:ext cx="2236573" cy="17423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3910711" y="4897112"/>
            <a:ext cx="1711613" cy="11514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738093" y="4590887"/>
            <a:ext cx="1578337" cy="31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0861589" y="5053914"/>
            <a:ext cx="24714" cy="144448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579268" y="5083110"/>
            <a:ext cx="1066361" cy="11008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29151" y="6159945"/>
            <a:ext cx="1693173" cy="2052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622324" y="5733773"/>
            <a:ext cx="1578337" cy="31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16430" y="4590887"/>
            <a:ext cx="842481" cy="1142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19997" y="5831736"/>
            <a:ext cx="1542931" cy="32490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847160" y="4833721"/>
            <a:ext cx="34439" cy="11831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87974" y="5193191"/>
            <a:ext cx="19938" cy="107241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69514" y="6383869"/>
            <a:ext cx="1244637" cy="1237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2097415" y="5936593"/>
            <a:ext cx="469918" cy="48775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323523" y="6071602"/>
            <a:ext cx="982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6cm</a:t>
            </a:r>
            <a:endParaRPr lang="en-GB" sz="28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988560" y="6355277"/>
            <a:ext cx="982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7</a:t>
            </a:r>
            <a:r>
              <a:rPr lang="en-GB" sz="2800" b="1" dirty="0" smtClean="0"/>
              <a:t>cm</a:t>
            </a:r>
            <a:endParaRPr lang="en-GB" sz="28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-22187" y="5403111"/>
            <a:ext cx="982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6cm</a:t>
            </a:r>
            <a:endParaRPr lang="en-GB" sz="28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82024" y="6180468"/>
            <a:ext cx="124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10cm</a:t>
            </a:r>
            <a:endParaRPr lang="en-GB" sz="28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022629" y="6048518"/>
            <a:ext cx="124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12cm</a:t>
            </a:r>
            <a:endParaRPr lang="en-GB" sz="28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063790" y="5138150"/>
            <a:ext cx="124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8</a:t>
            </a:r>
            <a:r>
              <a:rPr lang="en-GB" sz="2800" b="1" dirty="0" smtClean="0"/>
              <a:t>cm</a:t>
            </a:r>
            <a:endParaRPr lang="en-GB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8733962" y="4430978"/>
            <a:ext cx="124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4cm</a:t>
            </a:r>
            <a:endParaRPr lang="en-GB" sz="2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0983976" y="5528760"/>
            <a:ext cx="1240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6</a:t>
            </a:r>
            <a:r>
              <a:rPr lang="en-GB" sz="2800" b="1" dirty="0" smtClean="0"/>
              <a:t>cm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9750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22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questions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1724" y="3562735"/>
            <a:ext cx="10138719" cy="5461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1309816" y="1130164"/>
            <a:ext cx="225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1.   £22118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309816" y="1946906"/>
            <a:ext cx="5135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2</a:t>
            </a:r>
            <a:r>
              <a:rPr lang="en-GB" sz="3600" dirty="0" smtClean="0"/>
              <a:t>.   Max = 2.55, Min = 2.45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309816" y="2763648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3.   75%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09816" y="3512619"/>
            <a:ext cx="2231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</a:t>
            </a:r>
            <a:r>
              <a:rPr lang="en-GB" sz="3600" dirty="0" smtClean="0"/>
              <a:t>.   29.2cm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320235" y="4463795"/>
            <a:ext cx="24609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5a. 252 cm</a:t>
            </a:r>
            <a:r>
              <a:rPr lang="en-GB" sz="3600" baseline="30000" dirty="0"/>
              <a:t>3</a:t>
            </a:r>
            <a:endParaRPr lang="en-GB" sz="3600" dirty="0" smtClean="0"/>
          </a:p>
          <a:p>
            <a:pPr marL="742950" indent="-742950">
              <a:buAutoNum type="alphaLcPeriod" startAt="2"/>
            </a:pPr>
            <a:r>
              <a:rPr lang="en-GB" sz="3600" dirty="0" smtClean="0"/>
              <a:t>480 cm</a:t>
            </a:r>
            <a:r>
              <a:rPr lang="en-GB" sz="3600" baseline="30000" dirty="0" smtClean="0"/>
              <a:t>3</a:t>
            </a:r>
          </a:p>
          <a:p>
            <a:pPr marL="742950" indent="-742950">
              <a:buAutoNum type="alphaLcPeriod" startAt="2"/>
            </a:pPr>
            <a:r>
              <a:rPr lang="en-GB" sz="3600" dirty="0" smtClean="0"/>
              <a:t>302 cm</a:t>
            </a:r>
            <a:r>
              <a:rPr lang="en-GB" sz="3600" baseline="30000" dirty="0" smtClean="0"/>
              <a:t>3</a:t>
            </a:r>
            <a:endParaRPr lang="en-GB" sz="3600" dirty="0" smtClean="0"/>
          </a:p>
          <a:p>
            <a:pPr marL="742950" indent="-742950">
              <a:buAutoNum type="alphaLcPeriod" startAt="2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650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2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759695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1260</a:t>
            </a:r>
          </a:p>
          <a:p>
            <a:endParaRPr lang="en-GB" sz="3200" dirty="0"/>
          </a:p>
          <a:p>
            <a:r>
              <a:rPr lang="en-GB" sz="3200" dirty="0" smtClean="0"/>
              <a:t>Q2a) -45	b) 16</a:t>
            </a:r>
          </a:p>
          <a:p>
            <a:endParaRPr lang="en-GB" sz="3200" dirty="0" smtClean="0"/>
          </a:p>
          <a:p>
            <a:r>
              <a:rPr lang="en-GB" sz="3200" dirty="0" smtClean="0"/>
              <a:t>Q3. £2.04</a:t>
            </a:r>
          </a:p>
          <a:p>
            <a:endParaRPr lang="en-GB" sz="3200" dirty="0" smtClean="0"/>
          </a:p>
          <a:p>
            <a:r>
              <a:rPr lang="en-GB" sz="3200" dirty="0" smtClean="0"/>
              <a:t>Q4a) 2:1	b) 7:3    c) 9:16	d) 33:4	e) 1:2</a:t>
            </a:r>
          </a:p>
          <a:p>
            <a:endParaRPr lang="en-GB" sz="3200" dirty="0"/>
          </a:p>
          <a:p>
            <a:r>
              <a:rPr lang="en-GB" sz="3200" dirty="0" smtClean="0"/>
              <a:t>Q5.  £5.22</a:t>
            </a:r>
          </a:p>
          <a:p>
            <a:endParaRPr lang="en-GB" sz="3200" dirty="0"/>
          </a:p>
          <a:p>
            <a:r>
              <a:rPr lang="en-GB" sz="3200" dirty="0" smtClean="0"/>
              <a:t>Q6. £64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1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smtClean="0"/>
              <a:t>Starter 3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57058"/>
            <a:ext cx="12014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37 x 50</a:t>
            </a:r>
          </a:p>
          <a:p>
            <a:endParaRPr lang="en-GB" sz="2800" dirty="0"/>
          </a:p>
          <a:p>
            <a:r>
              <a:rPr lang="en-GB" sz="2800" dirty="0" smtClean="0"/>
              <a:t>Q2 Adam saves up £12 a week for 5 weeks. He buys a new game for £44.59. How much money has he got left?</a:t>
            </a:r>
          </a:p>
          <a:p>
            <a:endParaRPr lang="en-GB" sz="2800" dirty="0" smtClean="0"/>
          </a:p>
          <a:p>
            <a:r>
              <a:rPr lang="en-GB" sz="2800" dirty="0" smtClean="0"/>
              <a:t>Q3. If 6 footballs cost £22. How much for 12?</a:t>
            </a:r>
          </a:p>
          <a:p>
            <a:endParaRPr lang="en-GB" sz="2800" dirty="0" smtClean="0"/>
          </a:p>
          <a:p>
            <a:r>
              <a:rPr lang="en-GB" sz="2800" dirty="0" smtClean="0"/>
              <a:t>Q4. There is a ratio of boys to girls in a class of 4:5. If there are 15 girls, how many boys are there?</a:t>
            </a:r>
          </a:p>
          <a:p>
            <a:endParaRPr lang="en-GB" sz="2800" dirty="0"/>
          </a:p>
          <a:p>
            <a:r>
              <a:rPr lang="en-GB" sz="2800" dirty="0" smtClean="0"/>
              <a:t>Q5.At a restaurant burgers and hotdogs are sold at a ratio of 5:7. If 65 burgers are sold, how many hotdogs?</a:t>
            </a:r>
          </a:p>
          <a:p>
            <a:endParaRPr lang="en-GB" sz="2800" dirty="0"/>
          </a:p>
          <a:p>
            <a:r>
              <a:rPr lang="en-GB" sz="2800" dirty="0" smtClean="0"/>
              <a:t>Q6. Red to Green ratio is 5:3. There are 1527 green. How many red?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6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3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201208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1850</a:t>
            </a:r>
          </a:p>
          <a:p>
            <a:endParaRPr lang="en-GB" sz="3200" dirty="0"/>
          </a:p>
          <a:p>
            <a:r>
              <a:rPr lang="en-GB" sz="3200" dirty="0" smtClean="0"/>
              <a:t>Q2. £15.41</a:t>
            </a:r>
          </a:p>
          <a:p>
            <a:endParaRPr lang="en-GB" sz="3200" dirty="0" smtClean="0"/>
          </a:p>
          <a:p>
            <a:r>
              <a:rPr lang="en-GB" sz="3200" dirty="0" smtClean="0"/>
              <a:t>Q3. £44</a:t>
            </a:r>
          </a:p>
          <a:p>
            <a:endParaRPr lang="en-GB" sz="3200" dirty="0" smtClean="0"/>
          </a:p>
          <a:p>
            <a:r>
              <a:rPr lang="en-GB" sz="3200" dirty="0" smtClean="0"/>
              <a:t>Q4. 12</a:t>
            </a:r>
          </a:p>
          <a:p>
            <a:endParaRPr lang="en-GB" sz="3200" dirty="0"/>
          </a:p>
          <a:p>
            <a:r>
              <a:rPr lang="en-GB" sz="3200" dirty="0" smtClean="0"/>
              <a:t>Q5.  91</a:t>
            </a:r>
          </a:p>
          <a:p>
            <a:endParaRPr lang="en-GB" sz="3200" dirty="0"/>
          </a:p>
          <a:p>
            <a:r>
              <a:rPr lang="en-GB" sz="3200" dirty="0" smtClean="0"/>
              <a:t>Q6. 2545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74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8600" y="0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4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757058"/>
            <a:ext cx="12014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Q1. 88 x 15</a:t>
            </a:r>
          </a:p>
          <a:p>
            <a:endParaRPr lang="en-GB" sz="2800" dirty="0"/>
          </a:p>
          <a:p>
            <a:r>
              <a:rPr lang="en-GB" sz="2800" dirty="0" smtClean="0"/>
              <a:t>Q2 Round 4193123 to two significant figures</a:t>
            </a:r>
          </a:p>
          <a:p>
            <a:endParaRPr lang="en-GB" sz="2800" dirty="0" smtClean="0"/>
          </a:p>
          <a:p>
            <a:r>
              <a:rPr lang="en-GB" sz="2800" dirty="0" smtClean="0"/>
              <a:t>Q3. Round 0.0134811 to two significant figures</a:t>
            </a:r>
          </a:p>
          <a:p>
            <a:endParaRPr lang="en-GB" sz="2800" dirty="0" smtClean="0"/>
          </a:p>
          <a:p>
            <a:r>
              <a:rPr lang="en-GB" sz="2800" dirty="0" smtClean="0"/>
              <a:t>Q4. If 4 packs of sweet cost £3.80, what is the cost of 5 packs? 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Q5. At a restaurant burgers and hotdogs are sold at a ratio of 5:7. 144 burgers and hotdogs are sold in total how much was sold of each?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Q6. Clare, Rory and Sophie all split £450 in a ratio of 4:2:3. How much does each person get?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208985" y="6348968"/>
            <a:ext cx="950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1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90487"/>
            <a:ext cx="5207000" cy="5461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Starter 4 Answers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90487"/>
            <a:ext cx="2743200" cy="365125"/>
          </a:xfrm>
        </p:spPr>
        <p:txBody>
          <a:bodyPr/>
          <a:lstStyle/>
          <a:p>
            <a:fld id="{45C83799-A8BE-47FA-97FE-0EFEA12F99E7}" type="datetime1">
              <a:rPr lang="en-GB" sz="2000" b="1" smtClean="0">
                <a:solidFill>
                  <a:srgbClr val="FF0000"/>
                </a:solidFill>
              </a:rPr>
              <a:t>11/11/2019</a:t>
            </a:fld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0" y="90487"/>
            <a:ext cx="1676400" cy="167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28687"/>
            <a:ext cx="478708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Q1. 1320</a:t>
            </a:r>
          </a:p>
          <a:p>
            <a:endParaRPr lang="en-GB" sz="3200" dirty="0"/>
          </a:p>
          <a:p>
            <a:r>
              <a:rPr lang="en-GB" sz="3200" dirty="0" smtClean="0"/>
              <a:t>Q2. 4200000</a:t>
            </a:r>
          </a:p>
          <a:p>
            <a:endParaRPr lang="en-GB" sz="3200" dirty="0" smtClean="0"/>
          </a:p>
          <a:p>
            <a:r>
              <a:rPr lang="en-GB" sz="3200" dirty="0" smtClean="0"/>
              <a:t>Q3. 0.013</a:t>
            </a:r>
          </a:p>
          <a:p>
            <a:endParaRPr lang="en-GB" sz="3200" dirty="0" smtClean="0"/>
          </a:p>
          <a:p>
            <a:r>
              <a:rPr lang="en-GB" sz="3200" dirty="0" smtClean="0"/>
              <a:t>Q4. £4.75</a:t>
            </a:r>
          </a:p>
          <a:p>
            <a:endParaRPr lang="en-GB" sz="3200" dirty="0"/>
          </a:p>
          <a:p>
            <a:r>
              <a:rPr lang="en-GB" sz="3200" dirty="0" smtClean="0"/>
              <a:t>Q5.  60 burgers, 84 hotdogs</a:t>
            </a:r>
          </a:p>
          <a:p>
            <a:endParaRPr lang="en-GB" sz="3200" dirty="0"/>
          </a:p>
          <a:p>
            <a:r>
              <a:rPr lang="en-GB" sz="3200" dirty="0" smtClean="0"/>
              <a:t>Q6. 200:100:150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99860" y="63489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" action="ppaction://hlinkshowjump?jump=firstslide"/>
              </a:rPr>
              <a:t>home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134600" y="6348968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3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d6a6893c-23e9-4276-85ac-ff45d6627735" Revision="1" Stencil="System.MyShapes" StencilVersion="1.0"/>
</Control>
</file>

<file path=customXml/item2.xml><?xml version="1.0" encoding="utf-8"?>
<Control xmlns="http://schemas.microsoft.com/VisualStudio/2011/storyboarding/control">
  <Id Name="d6a6893c-23e9-4276-85ac-ff45d6627735" Revision="1" Stencil="System.MyShapes" StencilVersion="1.0"/>
</Control>
</file>

<file path=customXml/itemProps1.xml><?xml version="1.0" encoding="utf-8"?>
<ds:datastoreItem xmlns:ds="http://schemas.openxmlformats.org/officeDocument/2006/customXml" ds:itemID="{A32A57C2-BC8B-476F-9378-FF43FFDEE11F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70AB211-3970-42E5-A71B-E6C88FAF4590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2051</Words>
  <Application>Microsoft Office PowerPoint</Application>
  <PresentationFormat>Widescreen</PresentationFormat>
  <Paragraphs>680</Paragraphs>
  <Slides>45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Office Theme</vt:lpstr>
      <vt:lpstr>N5 Apps Starters</vt:lpstr>
      <vt:lpstr>Starter 1</vt:lpstr>
      <vt:lpstr>Starter 1 Answers</vt:lpstr>
      <vt:lpstr>Starter 2</vt:lpstr>
      <vt:lpstr>Starter 2 Answers</vt:lpstr>
      <vt:lpstr>Starter 3</vt:lpstr>
      <vt:lpstr>Starter 3 Answers</vt:lpstr>
      <vt:lpstr>Starter 4</vt:lpstr>
      <vt:lpstr>Starter 4 Answers</vt:lpstr>
      <vt:lpstr>Starter 5</vt:lpstr>
      <vt:lpstr>Starter 5 Answers</vt:lpstr>
      <vt:lpstr>Starter 6</vt:lpstr>
      <vt:lpstr>Starter 6 Answers</vt:lpstr>
      <vt:lpstr>Starter 7</vt:lpstr>
      <vt:lpstr>Starter 7 Answers</vt:lpstr>
      <vt:lpstr>Starter 8</vt:lpstr>
      <vt:lpstr>Starter 8 Answers</vt:lpstr>
      <vt:lpstr>Starter 9</vt:lpstr>
      <vt:lpstr>Starter 9 Answers</vt:lpstr>
      <vt:lpstr>Starter 10</vt:lpstr>
      <vt:lpstr>Starter 10 Answers</vt:lpstr>
      <vt:lpstr>Starter 11</vt:lpstr>
      <vt:lpstr>Starter 11 Answers</vt:lpstr>
      <vt:lpstr>Starter 12</vt:lpstr>
      <vt:lpstr>Starter 12 Answers</vt:lpstr>
      <vt:lpstr>Starter 13</vt:lpstr>
      <vt:lpstr>Starter 13 Answers</vt:lpstr>
      <vt:lpstr>Starter 14</vt:lpstr>
      <vt:lpstr>Starter 14 Answers</vt:lpstr>
      <vt:lpstr>Starter 15</vt:lpstr>
      <vt:lpstr>Starter 15 Answers</vt:lpstr>
      <vt:lpstr>Starter 16</vt:lpstr>
      <vt:lpstr>Starter 16 Answers</vt:lpstr>
      <vt:lpstr>Starter 17</vt:lpstr>
      <vt:lpstr>Starter 17 Answers</vt:lpstr>
      <vt:lpstr>Starter 18</vt:lpstr>
      <vt:lpstr>Starter 18 Answers</vt:lpstr>
      <vt:lpstr>Starter 19</vt:lpstr>
      <vt:lpstr>Starter 19 Answers</vt:lpstr>
      <vt:lpstr>Starter 20</vt:lpstr>
      <vt:lpstr>Starter 20 Answers</vt:lpstr>
      <vt:lpstr>Starter 21</vt:lpstr>
      <vt:lpstr>Starter 21 Answers</vt:lpstr>
      <vt:lpstr>Starter 22</vt:lpstr>
      <vt:lpstr>Starter 22 Answers</vt:lpstr>
    </vt:vector>
  </TitlesOfParts>
  <Company>Falkirk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Apps Starters</dc:title>
  <dc:creator>Andrew Shirra</dc:creator>
  <cp:lastModifiedBy>Andrew Shirra</cp:lastModifiedBy>
  <cp:revision>61</cp:revision>
  <dcterms:created xsi:type="dcterms:W3CDTF">2019-06-10T07:10:56Z</dcterms:created>
  <dcterms:modified xsi:type="dcterms:W3CDTF">2019-11-11T09:55:31Z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\\larb-data-ss-01\shared for staff$\Faculty\Maths\Maths\CFE and national courses\Application of Maths\N5 Apps Starters.pptx</vt:lpwstr>
  </property>
</Properties>
</file>